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2"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184"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357C-3E90-4FD5-879E-1F108033F0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FAE95D-7DFB-47CF-AD23-8D252A7B39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630F17-826F-4CB3-AC3B-E8748572D5BF}"/>
              </a:ext>
            </a:extLst>
          </p:cNvPr>
          <p:cNvSpPr>
            <a:spLocks noGrp="1"/>
          </p:cNvSpPr>
          <p:nvPr>
            <p:ph type="dt" sz="half" idx="10"/>
          </p:nvPr>
        </p:nvSpPr>
        <p:spPr/>
        <p:txBody>
          <a:bodyPr/>
          <a:lstStyle/>
          <a:p>
            <a:fld id="{B5AA5D45-3055-4BE7-B6E0-37807CAB9BC6}" type="datetimeFigureOut">
              <a:rPr lang="en-US" smtClean="0"/>
              <a:t>12/13/2022</a:t>
            </a:fld>
            <a:endParaRPr lang="en-US"/>
          </a:p>
        </p:txBody>
      </p:sp>
      <p:sp>
        <p:nvSpPr>
          <p:cNvPr id="5" name="Footer Placeholder 4">
            <a:extLst>
              <a:ext uri="{FF2B5EF4-FFF2-40B4-BE49-F238E27FC236}">
                <a16:creationId xmlns:a16="http://schemas.microsoft.com/office/drawing/2014/main" id="{953914B0-0B25-419D-956E-CA8614CFB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159D3-7743-43E8-8B52-42A82162EC59}"/>
              </a:ext>
            </a:extLst>
          </p:cNvPr>
          <p:cNvSpPr>
            <a:spLocks noGrp="1"/>
          </p:cNvSpPr>
          <p:nvPr>
            <p:ph type="sldNum" sz="quarter" idx="12"/>
          </p:nvPr>
        </p:nvSpPr>
        <p:spPr/>
        <p:txBody>
          <a:bodyPr/>
          <a:lstStyle/>
          <a:p>
            <a:fld id="{07F465FE-D2DC-4223-9F83-3FA39BF80B82}" type="slidenum">
              <a:rPr lang="en-US" smtClean="0"/>
              <a:t>‹#›</a:t>
            </a:fld>
            <a:endParaRPr lang="en-US"/>
          </a:p>
        </p:txBody>
      </p:sp>
    </p:spTree>
    <p:extLst>
      <p:ext uri="{BB962C8B-B14F-4D97-AF65-F5344CB8AC3E}">
        <p14:creationId xmlns:p14="http://schemas.microsoft.com/office/powerpoint/2010/main" val="304863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47A5-0136-4914-9030-658EA6C251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D9EB6B-8BE3-445D-B788-C037144B9B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D5BCA-B392-46E3-9A66-9EDCD14EE0ED}"/>
              </a:ext>
            </a:extLst>
          </p:cNvPr>
          <p:cNvSpPr>
            <a:spLocks noGrp="1"/>
          </p:cNvSpPr>
          <p:nvPr>
            <p:ph type="dt" sz="half" idx="10"/>
          </p:nvPr>
        </p:nvSpPr>
        <p:spPr/>
        <p:txBody>
          <a:bodyPr/>
          <a:lstStyle/>
          <a:p>
            <a:fld id="{B5AA5D45-3055-4BE7-B6E0-37807CAB9BC6}" type="datetimeFigureOut">
              <a:rPr lang="en-US" smtClean="0"/>
              <a:t>12/13/2022</a:t>
            </a:fld>
            <a:endParaRPr lang="en-US"/>
          </a:p>
        </p:txBody>
      </p:sp>
      <p:sp>
        <p:nvSpPr>
          <p:cNvPr id="5" name="Footer Placeholder 4">
            <a:extLst>
              <a:ext uri="{FF2B5EF4-FFF2-40B4-BE49-F238E27FC236}">
                <a16:creationId xmlns:a16="http://schemas.microsoft.com/office/drawing/2014/main" id="{1ABEBDBA-45B1-4923-B505-A8B8A6E35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53035-D9DA-42F3-BF49-4BC3DAF61226}"/>
              </a:ext>
            </a:extLst>
          </p:cNvPr>
          <p:cNvSpPr>
            <a:spLocks noGrp="1"/>
          </p:cNvSpPr>
          <p:nvPr>
            <p:ph type="sldNum" sz="quarter" idx="12"/>
          </p:nvPr>
        </p:nvSpPr>
        <p:spPr/>
        <p:txBody>
          <a:bodyPr/>
          <a:lstStyle/>
          <a:p>
            <a:fld id="{07F465FE-D2DC-4223-9F83-3FA39BF80B82}" type="slidenum">
              <a:rPr lang="en-US" smtClean="0"/>
              <a:t>‹#›</a:t>
            </a:fld>
            <a:endParaRPr lang="en-US"/>
          </a:p>
        </p:txBody>
      </p:sp>
    </p:spTree>
    <p:extLst>
      <p:ext uri="{BB962C8B-B14F-4D97-AF65-F5344CB8AC3E}">
        <p14:creationId xmlns:p14="http://schemas.microsoft.com/office/powerpoint/2010/main" val="178359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2B291A-101C-4317-AC5F-D330C331B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0D3F63-185B-4046-B0F4-B67C945B63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D36CE-1431-4B61-BFE2-C245F50AE51E}"/>
              </a:ext>
            </a:extLst>
          </p:cNvPr>
          <p:cNvSpPr>
            <a:spLocks noGrp="1"/>
          </p:cNvSpPr>
          <p:nvPr>
            <p:ph type="dt" sz="half" idx="10"/>
          </p:nvPr>
        </p:nvSpPr>
        <p:spPr/>
        <p:txBody>
          <a:bodyPr/>
          <a:lstStyle/>
          <a:p>
            <a:fld id="{B5AA5D45-3055-4BE7-B6E0-37807CAB9BC6}" type="datetimeFigureOut">
              <a:rPr lang="en-US" smtClean="0"/>
              <a:t>12/13/2022</a:t>
            </a:fld>
            <a:endParaRPr lang="en-US"/>
          </a:p>
        </p:txBody>
      </p:sp>
      <p:sp>
        <p:nvSpPr>
          <p:cNvPr id="5" name="Footer Placeholder 4">
            <a:extLst>
              <a:ext uri="{FF2B5EF4-FFF2-40B4-BE49-F238E27FC236}">
                <a16:creationId xmlns:a16="http://schemas.microsoft.com/office/drawing/2014/main" id="{51648A8A-5737-44CE-B98D-F89C77CC5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9E254-AC4F-4C53-8D95-9D388F1E20AC}"/>
              </a:ext>
            </a:extLst>
          </p:cNvPr>
          <p:cNvSpPr>
            <a:spLocks noGrp="1"/>
          </p:cNvSpPr>
          <p:nvPr>
            <p:ph type="sldNum" sz="quarter" idx="12"/>
          </p:nvPr>
        </p:nvSpPr>
        <p:spPr/>
        <p:txBody>
          <a:bodyPr/>
          <a:lstStyle/>
          <a:p>
            <a:fld id="{07F465FE-D2DC-4223-9F83-3FA39BF80B82}" type="slidenum">
              <a:rPr lang="en-US" smtClean="0"/>
              <a:t>‹#›</a:t>
            </a:fld>
            <a:endParaRPr lang="en-US"/>
          </a:p>
        </p:txBody>
      </p:sp>
    </p:spTree>
    <p:extLst>
      <p:ext uri="{BB962C8B-B14F-4D97-AF65-F5344CB8AC3E}">
        <p14:creationId xmlns:p14="http://schemas.microsoft.com/office/powerpoint/2010/main" val="294093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3CEE-45B3-4485-9E26-C79BA9E75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FE391B-DC43-4165-8B20-619D45DF01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7944E-7A08-4DDF-9CFF-080D094B6DA1}"/>
              </a:ext>
            </a:extLst>
          </p:cNvPr>
          <p:cNvSpPr>
            <a:spLocks noGrp="1"/>
          </p:cNvSpPr>
          <p:nvPr>
            <p:ph type="dt" sz="half" idx="10"/>
          </p:nvPr>
        </p:nvSpPr>
        <p:spPr/>
        <p:txBody>
          <a:bodyPr/>
          <a:lstStyle/>
          <a:p>
            <a:fld id="{B5AA5D45-3055-4BE7-B6E0-37807CAB9BC6}" type="datetimeFigureOut">
              <a:rPr lang="en-US" smtClean="0"/>
              <a:t>12/13/2022</a:t>
            </a:fld>
            <a:endParaRPr lang="en-US"/>
          </a:p>
        </p:txBody>
      </p:sp>
      <p:sp>
        <p:nvSpPr>
          <p:cNvPr id="5" name="Footer Placeholder 4">
            <a:extLst>
              <a:ext uri="{FF2B5EF4-FFF2-40B4-BE49-F238E27FC236}">
                <a16:creationId xmlns:a16="http://schemas.microsoft.com/office/drawing/2014/main" id="{077DFED6-9E15-4996-9E93-38B9B1DA2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7AE0F-827C-447F-9A86-AB6AAA1CEE0D}"/>
              </a:ext>
            </a:extLst>
          </p:cNvPr>
          <p:cNvSpPr>
            <a:spLocks noGrp="1"/>
          </p:cNvSpPr>
          <p:nvPr>
            <p:ph type="sldNum" sz="quarter" idx="12"/>
          </p:nvPr>
        </p:nvSpPr>
        <p:spPr/>
        <p:txBody>
          <a:bodyPr/>
          <a:lstStyle/>
          <a:p>
            <a:fld id="{07F465FE-D2DC-4223-9F83-3FA39BF80B82}" type="slidenum">
              <a:rPr lang="en-US" smtClean="0"/>
              <a:t>‹#›</a:t>
            </a:fld>
            <a:endParaRPr lang="en-US"/>
          </a:p>
        </p:txBody>
      </p:sp>
    </p:spTree>
    <p:extLst>
      <p:ext uri="{BB962C8B-B14F-4D97-AF65-F5344CB8AC3E}">
        <p14:creationId xmlns:p14="http://schemas.microsoft.com/office/powerpoint/2010/main" val="154825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E6C7-EDD5-4534-AB96-77E861A9CA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0FC52B-0795-4E1A-8E13-5E99E06C5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3B2EC4-D63E-400E-9E40-1922C8F59889}"/>
              </a:ext>
            </a:extLst>
          </p:cNvPr>
          <p:cNvSpPr>
            <a:spLocks noGrp="1"/>
          </p:cNvSpPr>
          <p:nvPr>
            <p:ph type="dt" sz="half" idx="10"/>
          </p:nvPr>
        </p:nvSpPr>
        <p:spPr/>
        <p:txBody>
          <a:bodyPr/>
          <a:lstStyle/>
          <a:p>
            <a:fld id="{B5AA5D45-3055-4BE7-B6E0-37807CAB9BC6}" type="datetimeFigureOut">
              <a:rPr lang="en-US" smtClean="0"/>
              <a:t>12/13/2022</a:t>
            </a:fld>
            <a:endParaRPr lang="en-US"/>
          </a:p>
        </p:txBody>
      </p:sp>
      <p:sp>
        <p:nvSpPr>
          <p:cNvPr id="5" name="Footer Placeholder 4">
            <a:extLst>
              <a:ext uri="{FF2B5EF4-FFF2-40B4-BE49-F238E27FC236}">
                <a16:creationId xmlns:a16="http://schemas.microsoft.com/office/drawing/2014/main" id="{63BB579A-A387-4FB7-AEA9-30B51BDC0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13D0A-5395-41F3-9519-8BE198358302}"/>
              </a:ext>
            </a:extLst>
          </p:cNvPr>
          <p:cNvSpPr>
            <a:spLocks noGrp="1"/>
          </p:cNvSpPr>
          <p:nvPr>
            <p:ph type="sldNum" sz="quarter" idx="12"/>
          </p:nvPr>
        </p:nvSpPr>
        <p:spPr/>
        <p:txBody>
          <a:bodyPr/>
          <a:lstStyle/>
          <a:p>
            <a:fld id="{07F465FE-D2DC-4223-9F83-3FA39BF80B82}" type="slidenum">
              <a:rPr lang="en-US" smtClean="0"/>
              <a:t>‹#›</a:t>
            </a:fld>
            <a:endParaRPr lang="en-US"/>
          </a:p>
        </p:txBody>
      </p:sp>
    </p:spTree>
    <p:extLst>
      <p:ext uri="{BB962C8B-B14F-4D97-AF65-F5344CB8AC3E}">
        <p14:creationId xmlns:p14="http://schemas.microsoft.com/office/powerpoint/2010/main" val="406147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F071-487F-4D6D-B788-464F85CB2D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C79844-9EC3-4AF7-996F-9D8D1AE406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B1A3E9-C441-4188-93DA-393224D457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47FE32-BFFC-42ED-AEEC-CF208F46D3D0}"/>
              </a:ext>
            </a:extLst>
          </p:cNvPr>
          <p:cNvSpPr>
            <a:spLocks noGrp="1"/>
          </p:cNvSpPr>
          <p:nvPr>
            <p:ph type="dt" sz="half" idx="10"/>
          </p:nvPr>
        </p:nvSpPr>
        <p:spPr/>
        <p:txBody>
          <a:bodyPr/>
          <a:lstStyle/>
          <a:p>
            <a:fld id="{B5AA5D45-3055-4BE7-B6E0-37807CAB9BC6}" type="datetimeFigureOut">
              <a:rPr lang="en-US" smtClean="0"/>
              <a:t>12/13/2022</a:t>
            </a:fld>
            <a:endParaRPr lang="en-US"/>
          </a:p>
        </p:txBody>
      </p:sp>
      <p:sp>
        <p:nvSpPr>
          <p:cNvPr id="6" name="Footer Placeholder 5">
            <a:extLst>
              <a:ext uri="{FF2B5EF4-FFF2-40B4-BE49-F238E27FC236}">
                <a16:creationId xmlns:a16="http://schemas.microsoft.com/office/drawing/2014/main" id="{5F5D2B9E-E544-4942-BB64-B0D99492D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A0BA9-4E68-4AC2-BC57-BD3A4F157B7D}"/>
              </a:ext>
            </a:extLst>
          </p:cNvPr>
          <p:cNvSpPr>
            <a:spLocks noGrp="1"/>
          </p:cNvSpPr>
          <p:nvPr>
            <p:ph type="sldNum" sz="quarter" idx="12"/>
          </p:nvPr>
        </p:nvSpPr>
        <p:spPr/>
        <p:txBody>
          <a:bodyPr/>
          <a:lstStyle/>
          <a:p>
            <a:fld id="{07F465FE-D2DC-4223-9F83-3FA39BF80B82}" type="slidenum">
              <a:rPr lang="en-US" smtClean="0"/>
              <a:t>‹#›</a:t>
            </a:fld>
            <a:endParaRPr lang="en-US"/>
          </a:p>
        </p:txBody>
      </p:sp>
    </p:spTree>
    <p:extLst>
      <p:ext uri="{BB962C8B-B14F-4D97-AF65-F5344CB8AC3E}">
        <p14:creationId xmlns:p14="http://schemas.microsoft.com/office/powerpoint/2010/main" val="151789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D7C6-7F45-432F-AD34-BA9F4B34CD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71C96F-87CE-4EDC-90E0-05DE22686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2366B9-60DD-4B07-B30F-7571B36645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9C361D-0B7C-4456-840B-6C25CFBD6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201E14-433C-4BDE-9086-831CB5827D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AAD40E-4FC3-42F0-83FA-62E540F1ADE6}"/>
              </a:ext>
            </a:extLst>
          </p:cNvPr>
          <p:cNvSpPr>
            <a:spLocks noGrp="1"/>
          </p:cNvSpPr>
          <p:nvPr>
            <p:ph type="dt" sz="half" idx="10"/>
          </p:nvPr>
        </p:nvSpPr>
        <p:spPr/>
        <p:txBody>
          <a:bodyPr/>
          <a:lstStyle/>
          <a:p>
            <a:fld id="{B5AA5D45-3055-4BE7-B6E0-37807CAB9BC6}" type="datetimeFigureOut">
              <a:rPr lang="en-US" smtClean="0"/>
              <a:t>12/13/2022</a:t>
            </a:fld>
            <a:endParaRPr lang="en-US"/>
          </a:p>
        </p:txBody>
      </p:sp>
      <p:sp>
        <p:nvSpPr>
          <p:cNvPr id="8" name="Footer Placeholder 7">
            <a:extLst>
              <a:ext uri="{FF2B5EF4-FFF2-40B4-BE49-F238E27FC236}">
                <a16:creationId xmlns:a16="http://schemas.microsoft.com/office/drawing/2014/main" id="{83436EBD-C371-46E2-9377-396C2946B6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A0B464-9720-4988-AF3F-260BE7BD5B42}"/>
              </a:ext>
            </a:extLst>
          </p:cNvPr>
          <p:cNvSpPr>
            <a:spLocks noGrp="1"/>
          </p:cNvSpPr>
          <p:nvPr>
            <p:ph type="sldNum" sz="quarter" idx="12"/>
          </p:nvPr>
        </p:nvSpPr>
        <p:spPr/>
        <p:txBody>
          <a:bodyPr/>
          <a:lstStyle/>
          <a:p>
            <a:fld id="{07F465FE-D2DC-4223-9F83-3FA39BF80B82}" type="slidenum">
              <a:rPr lang="en-US" smtClean="0"/>
              <a:t>‹#›</a:t>
            </a:fld>
            <a:endParaRPr lang="en-US"/>
          </a:p>
        </p:txBody>
      </p:sp>
    </p:spTree>
    <p:extLst>
      <p:ext uri="{BB962C8B-B14F-4D97-AF65-F5344CB8AC3E}">
        <p14:creationId xmlns:p14="http://schemas.microsoft.com/office/powerpoint/2010/main" val="138985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9426-D88F-443B-BC34-98560AE5FF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525F68-0671-4513-B823-B9C74CCD4E38}"/>
              </a:ext>
            </a:extLst>
          </p:cNvPr>
          <p:cNvSpPr>
            <a:spLocks noGrp="1"/>
          </p:cNvSpPr>
          <p:nvPr>
            <p:ph type="dt" sz="half" idx="10"/>
          </p:nvPr>
        </p:nvSpPr>
        <p:spPr/>
        <p:txBody>
          <a:bodyPr/>
          <a:lstStyle/>
          <a:p>
            <a:fld id="{B5AA5D45-3055-4BE7-B6E0-37807CAB9BC6}" type="datetimeFigureOut">
              <a:rPr lang="en-US" smtClean="0"/>
              <a:t>12/13/2022</a:t>
            </a:fld>
            <a:endParaRPr lang="en-US"/>
          </a:p>
        </p:txBody>
      </p:sp>
      <p:sp>
        <p:nvSpPr>
          <p:cNvPr id="4" name="Footer Placeholder 3">
            <a:extLst>
              <a:ext uri="{FF2B5EF4-FFF2-40B4-BE49-F238E27FC236}">
                <a16:creationId xmlns:a16="http://schemas.microsoft.com/office/drawing/2014/main" id="{EF4CC09E-2BDD-4E8D-9D18-8F061CB756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C8C123-6603-46E7-B4F6-4F098719AFD1}"/>
              </a:ext>
            </a:extLst>
          </p:cNvPr>
          <p:cNvSpPr>
            <a:spLocks noGrp="1"/>
          </p:cNvSpPr>
          <p:nvPr>
            <p:ph type="sldNum" sz="quarter" idx="12"/>
          </p:nvPr>
        </p:nvSpPr>
        <p:spPr/>
        <p:txBody>
          <a:bodyPr/>
          <a:lstStyle/>
          <a:p>
            <a:fld id="{07F465FE-D2DC-4223-9F83-3FA39BF80B82}" type="slidenum">
              <a:rPr lang="en-US" smtClean="0"/>
              <a:t>‹#›</a:t>
            </a:fld>
            <a:endParaRPr lang="en-US"/>
          </a:p>
        </p:txBody>
      </p:sp>
    </p:spTree>
    <p:extLst>
      <p:ext uri="{BB962C8B-B14F-4D97-AF65-F5344CB8AC3E}">
        <p14:creationId xmlns:p14="http://schemas.microsoft.com/office/powerpoint/2010/main" val="88350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D48399-16C9-45D6-8627-8B5E760D0A9B}"/>
              </a:ext>
            </a:extLst>
          </p:cNvPr>
          <p:cNvSpPr>
            <a:spLocks noGrp="1"/>
          </p:cNvSpPr>
          <p:nvPr>
            <p:ph type="dt" sz="half" idx="10"/>
          </p:nvPr>
        </p:nvSpPr>
        <p:spPr/>
        <p:txBody>
          <a:bodyPr/>
          <a:lstStyle/>
          <a:p>
            <a:fld id="{B5AA5D45-3055-4BE7-B6E0-37807CAB9BC6}" type="datetimeFigureOut">
              <a:rPr lang="en-US" smtClean="0"/>
              <a:t>12/13/2022</a:t>
            </a:fld>
            <a:endParaRPr lang="en-US"/>
          </a:p>
        </p:txBody>
      </p:sp>
      <p:sp>
        <p:nvSpPr>
          <p:cNvPr id="3" name="Footer Placeholder 2">
            <a:extLst>
              <a:ext uri="{FF2B5EF4-FFF2-40B4-BE49-F238E27FC236}">
                <a16:creationId xmlns:a16="http://schemas.microsoft.com/office/drawing/2014/main" id="{FAF57C70-7F3C-4523-B2EE-A1E035C0E4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83C563-193B-4816-956F-894174F8BCC6}"/>
              </a:ext>
            </a:extLst>
          </p:cNvPr>
          <p:cNvSpPr>
            <a:spLocks noGrp="1"/>
          </p:cNvSpPr>
          <p:nvPr>
            <p:ph type="sldNum" sz="quarter" idx="12"/>
          </p:nvPr>
        </p:nvSpPr>
        <p:spPr/>
        <p:txBody>
          <a:bodyPr/>
          <a:lstStyle/>
          <a:p>
            <a:fld id="{07F465FE-D2DC-4223-9F83-3FA39BF80B82}" type="slidenum">
              <a:rPr lang="en-US" smtClean="0"/>
              <a:t>‹#›</a:t>
            </a:fld>
            <a:endParaRPr lang="en-US"/>
          </a:p>
        </p:txBody>
      </p:sp>
    </p:spTree>
    <p:extLst>
      <p:ext uri="{BB962C8B-B14F-4D97-AF65-F5344CB8AC3E}">
        <p14:creationId xmlns:p14="http://schemas.microsoft.com/office/powerpoint/2010/main" val="140498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9213-1599-4686-AE47-6F8B2D564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346E2E-C4E0-4EC4-8387-5C81CA18BF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2A036B-A653-461A-ADD6-C20F7F4E9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97876A-A3EF-4841-803C-041876E9ED73}"/>
              </a:ext>
            </a:extLst>
          </p:cNvPr>
          <p:cNvSpPr>
            <a:spLocks noGrp="1"/>
          </p:cNvSpPr>
          <p:nvPr>
            <p:ph type="dt" sz="half" idx="10"/>
          </p:nvPr>
        </p:nvSpPr>
        <p:spPr/>
        <p:txBody>
          <a:bodyPr/>
          <a:lstStyle/>
          <a:p>
            <a:fld id="{B5AA5D45-3055-4BE7-B6E0-37807CAB9BC6}" type="datetimeFigureOut">
              <a:rPr lang="en-US" smtClean="0"/>
              <a:t>12/13/2022</a:t>
            </a:fld>
            <a:endParaRPr lang="en-US"/>
          </a:p>
        </p:txBody>
      </p:sp>
      <p:sp>
        <p:nvSpPr>
          <p:cNvPr id="6" name="Footer Placeholder 5">
            <a:extLst>
              <a:ext uri="{FF2B5EF4-FFF2-40B4-BE49-F238E27FC236}">
                <a16:creationId xmlns:a16="http://schemas.microsoft.com/office/drawing/2014/main" id="{87B78BFE-CD8D-4EA4-804C-97A686F22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AF22B-FCAB-4FC9-80B8-E47A8ADB380F}"/>
              </a:ext>
            </a:extLst>
          </p:cNvPr>
          <p:cNvSpPr>
            <a:spLocks noGrp="1"/>
          </p:cNvSpPr>
          <p:nvPr>
            <p:ph type="sldNum" sz="quarter" idx="12"/>
          </p:nvPr>
        </p:nvSpPr>
        <p:spPr/>
        <p:txBody>
          <a:bodyPr/>
          <a:lstStyle/>
          <a:p>
            <a:fld id="{07F465FE-D2DC-4223-9F83-3FA39BF80B82}" type="slidenum">
              <a:rPr lang="en-US" smtClean="0"/>
              <a:t>‹#›</a:t>
            </a:fld>
            <a:endParaRPr lang="en-US"/>
          </a:p>
        </p:txBody>
      </p:sp>
    </p:spTree>
    <p:extLst>
      <p:ext uri="{BB962C8B-B14F-4D97-AF65-F5344CB8AC3E}">
        <p14:creationId xmlns:p14="http://schemas.microsoft.com/office/powerpoint/2010/main" val="304104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9DEB9-5BD0-47D5-9459-61B8CD515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F7D5EF-2F72-4F08-A2AE-1440A1F6AD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5DCA43-F911-4A81-95EF-58337B57D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8CE236-78BF-4DE3-B364-26445D576DC2}"/>
              </a:ext>
            </a:extLst>
          </p:cNvPr>
          <p:cNvSpPr>
            <a:spLocks noGrp="1"/>
          </p:cNvSpPr>
          <p:nvPr>
            <p:ph type="dt" sz="half" idx="10"/>
          </p:nvPr>
        </p:nvSpPr>
        <p:spPr/>
        <p:txBody>
          <a:bodyPr/>
          <a:lstStyle/>
          <a:p>
            <a:fld id="{B5AA5D45-3055-4BE7-B6E0-37807CAB9BC6}" type="datetimeFigureOut">
              <a:rPr lang="en-US" smtClean="0"/>
              <a:t>12/13/2022</a:t>
            </a:fld>
            <a:endParaRPr lang="en-US"/>
          </a:p>
        </p:txBody>
      </p:sp>
      <p:sp>
        <p:nvSpPr>
          <p:cNvPr id="6" name="Footer Placeholder 5">
            <a:extLst>
              <a:ext uri="{FF2B5EF4-FFF2-40B4-BE49-F238E27FC236}">
                <a16:creationId xmlns:a16="http://schemas.microsoft.com/office/drawing/2014/main" id="{D52AFFCB-2D49-4D47-BB45-500761328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60EF3-45E7-4DEB-821A-BB260A113210}"/>
              </a:ext>
            </a:extLst>
          </p:cNvPr>
          <p:cNvSpPr>
            <a:spLocks noGrp="1"/>
          </p:cNvSpPr>
          <p:nvPr>
            <p:ph type="sldNum" sz="quarter" idx="12"/>
          </p:nvPr>
        </p:nvSpPr>
        <p:spPr/>
        <p:txBody>
          <a:bodyPr/>
          <a:lstStyle/>
          <a:p>
            <a:fld id="{07F465FE-D2DC-4223-9F83-3FA39BF80B82}" type="slidenum">
              <a:rPr lang="en-US" smtClean="0"/>
              <a:t>‹#›</a:t>
            </a:fld>
            <a:endParaRPr lang="en-US"/>
          </a:p>
        </p:txBody>
      </p:sp>
    </p:spTree>
    <p:extLst>
      <p:ext uri="{BB962C8B-B14F-4D97-AF65-F5344CB8AC3E}">
        <p14:creationId xmlns:p14="http://schemas.microsoft.com/office/powerpoint/2010/main" val="181617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4A116-AF4E-48BE-B7AA-DC32ED9AA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7D3B75-E8C9-47CC-BC38-E5B57AA4A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98248-D94D-444A-B339-33436D69E4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A5D45-3055-4BE7-B6E0-37807CAB9BC6}" type="datetimeFigureOut">
              <a:rPr lang="en-US" smtClean="0"/>
              <a:t>12/13/2022</a:t>
            </a:fld>
            <a:endParaRPr lang="en-US"/>
          </a:p>
        </p:txBody>
      </p:sp>
      <p:sp>
        <p:nvSpPr>
          <p:cNvPr id="5" name="Footer Placeholder 4">
            <a:extLst>
              <a:ext uri="{FF2B5EF4-FFF2-40B4-BE49-F238E27FC236}">
                <a16:creationId xmlns:a16="http://schemas.microsoft.com/office/drawing/2014/main" id="{7865A196-D6A4-402E-806F-4E3DCC1A14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E8805A-1539-482C-B3BC-19E083FF4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465FE-D2DC-4223-9F83-3FA39BF80B82}" type="slidenum">
              <a:rPr lang="en-US" smtClean="0"/>
              <a:t>‹#›</a:t>
            </a:fld>
            <a:endParaRPr lang="en-US"/>
          </a:p>
        </p:txBody>
      </p:sp>
    </p:spTree>
    <p:extLst>
      <p:ext uri="{BB962C8B-B14F-4D97-AF65-F5344CB8AC3E}">
        <p14:creationId xmlns:p14="http://schemas.microsoft.com/office/powerpoint/2010/main" val="157505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5.pn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7.jpeg"/><Relationship Id="rId4" Type="http://schemas.microsoft.com/office/2007/relationships/hdphoto" Target="../media/hdphoto1.wdp"/><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3.wdp"/><Relationship Id="rId7"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10" Type="http://schemas.microsoft.com/office/2007/relationships/hdphoto" Target="../media/hdphoto4.wdp"/><Relationship Id="rId4" Type="http://schemas.openxmlformats.org/officeDocument/2006/relationships/image" Target="../media/image3.jp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4.wdp"/><Relationship Id="rId10" Type="http://schemas.microsoft.com/office/2007/relationships/hdphoto" Target="../media/hdphoto5.wdp"/><Relationship Id="rId4" Type="http://schemas.openxmlformats.org/officeDocument/2006/relationships/image" Target="../media/image10.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6.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84F245-246C-4DF9-B212-D8495745BBB6}"/>
              </a:ext>
            </a:extLst>
          </p:cNvPr>
          <p:cNvPicPr>
            <a:picLocks noChangeAspect="1"/>
          </p:cNvPicPr>
          <p:nvPr/>
        </p:nvPicPr>
        <p:blipFill rotWithShape="1">
          <a:blip r:embed="rId2">
            <a:extLst>
              <a:ext uri="{28A0092B-C50C-407E-A947-70E740481C1C}">
                <a14:useLocalDpi xmlns:a14="http://schemas.microsoft.com/office/drawing/2010/main" val="0"/>
              </a:ext>
            </a:extLst>
          </a:blip>
          <a:srcRect t="2557" r="24687" b="28838"/>
          <a:stretch/>
        </p:blipFill>
        <p:spPr>
          <a:xfrm>
            <a:off x="-1" y="0"/>
            <a:ext cx="12191999" cy="6858000"/>
          </a:xfrm>
          <a:prstGeom prst="rect">
            <a:avLst/>
          </a:prstGeom>
        </p:spPr>
      </p:pic>
      <p:pic>
        <p:nvPicPr>
          <p:cNvPr id="6" name="Picture 5">
            <a:extLst>
              <a:ext uri="{FF2B5EF4-FFF2-40B4-BE49-F238E27FC236}">
                <a16:creationId xmlns:a16="http://schemas.microsoft.com/office/drawing/2014/main" id="{C7B6C984-A156-4AD5-9C81-EA0FB2F2086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40000"/>
                    </a14:imgEffect>
                  </a14:imgLayer>
                </a14:imgProps>
              </a:ext>
              <a:ext uri="{28A0092B-C50C-407E-A947-70E740481C1C}">
                <a14:useLocalDpi xmlns:a14="http://schemas.microsoft.com/office/drawing/2010/main" val="0"/>
              </a:ext>
            </a:extLst>
          </a:blip>
          <a:srcRect l="103034" r="-8853" b="8907"/>
          <a:stretch/>
        </p:blipFill>
        <p:spPr>
          <a:xfrm>
            <a:off x="12562072" y="0"/>
            <a:ext cx="709428" cy="6858000"/>
          </a:xfrm>
          <a:prstGeom prst="rect">
            <a:avLst/>
          </a:prstGeom>
        </p:spPr>
      </p:pic>
      <p:sp>
        <p:nvSpPr>
          <p:cNvPr id="7" name="TextBox 6">
            <a:extLst>
              <a:ext uri="{FF2B5EF4-FFF2-40B4-BE49-F238E27FC236}">
                <a16:creationId xmlns:a16="http://schemas.microsoft.com/office/drawing/2014/main" id="{BD5BC5C5-240E-4A2C-A108-6AF2CE9CE4E1}"/>
              </a:ext>
            </a:extLst>
          </p:cNvPr>
          <p:cNvSpPr txBox="1"/>
          <p:nvPr/>
        </p:nvSpPr>
        <p:spPr>
          <a:xfrm>
            <a:off x="12192000" y="738772"/>
            <a:ext cx="6836144" cy="830997"/>
          </a:xfrm>
          <a:prstGeom prst="rect">
            <a:avLst/>
          </a:prstGeom>
          <a:noFill/>
        </p:spPr>
        <p:txBody>
          <a:bodyPr wrap="square" rtlCol="0">
            <a:spAutoFit/>
          </a:bodyPr>
          <a:lstStyle/>
          <a:p>
            <a:pPr algn="ctr"/>
            <a:r>
              <a:rPr lang="en-US" sz="4800" b="1" dirty="0" err="1">
                <a:solidFill>
                  <a:schemeClr val="bg1"/>
                </a:solidFill>
                <a:latin typeface="Times New Roman" panose="02020603050405020304" pitchFamily="18" charset="0"/>
                <a:cs typeface="Times New Roman" panose="02020603050405020304" pitchFamily="18" charset="0"/>
              </a:rPr>
              <a:t>Âm</a:t>
            </a:r>
            <a:r>
              <a:rPr lang="en-US" sz="4800" b="1" dirty="0">
                <a:solidFill>
                  <a:schemeClr val="bg1"/>
                </a:solidFill>
                <a:latin typeface="Times New Roman" panose="02020603050405020304" pitchFamily="18" charset="0"/>
                <a:cs typeface="Times New Roman" panose="02020603050405020304" pitchFamily="18" charset="0"/>
              </a:rPr>
              <a:t> Thanh </a:t>
            </a:r>
            <a:r>
              <a:rPr lang="en-US" sz="4800" b="1" dirty="0" err="1">
                <a:solidFill>
                  <a:schemeClr val="bg1"/>
                </a:solidFill>
                <a:latin typeface="Times New Roman" panose="02020603050405020304" pitchFamily="18" charset="0"/>
                <a:cs typeface="Times New Roman" panose="02020603050405020304" pitchFamily="18" charset="0"/>
              </a:rPr>
              <a:t>Tiếng</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Thác</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2C87812-61D2-49A0-9DED-C8D292CA9070}"/>
              </a:ext>
            </a:extLst>
          </p:cNvPr>
          <p:cNvSpPr txBox="1"/>
          <p:nvPr/>
        </p:nvSpPr>
        <p:spPr>
          <a:xfrm>
            <a:off x="12734560" y="2404794"/>
            <a:ext cx="5751023" cy="1477328"/>
          </a:xfrm>
          <a:prstGeom prst="rect">
            <a:avLst/>
          </a:prstGeom>
          <a:noFill/>
        </p:spPr>
        <p:txBody>
          <a:bodyPr wrap="square" lIns="0" tIns="0" rIns="0" bIns="0" rtlCol="0">
            <a:spAutoFit/>
          </a:bodyPr>
          <a:lstStyle>
            <a:defPPr>
              <a:defRPr lang="en-US"/>
            </a:defPPr>
            <a:lvl1pPr>
              <a:defRPr sz="9600">
                <a:solidFill>
                  <a:schemeClr val="bg1"/>
                </a:solidFill>
                <a:latin typeface="Cotta" pitchFamily="50" charset="0"/>
                <a:ea typeface="FZShuTi" panose="02010601030101010101" pitchFamily="2" charset="-122"/>
              </a:defRPr>
            </a:lvl1pPr>
          </a:lstStyle>
          <a:p>
            <a:r>
              <a:rPr lang="en-US" sz="2400" b="1" dirty="0" err="1">
                <a:latin typeface="Cotta"/>
                <a:ea typeface="Expo M" panose="02030504000101010101" pitchFamily="18" charset="-127"/>
              </a:rPr>
              <a:t>Tác</a:t>
            </a:r>
            <a:r>
              <a:rPr lang="en-US" sz="2400" b="1" dirty="0">
                <a:latin typeface="Cotta"/>
                <a:ea typeface="Expo M" panose="02030504000101010101" pitchFamily="18" charset="-127"/>
              </a:rPr>
              <a:t> </a:t>
            </a:r>
            <a:r>
              <a:rPr lang="en-US" sz="2400" b="1" dirty="0" err="1">
                <a:latin typeface="Cotta"/>
                <a:ea typeface="Expo M" panose="02030504000101010101" pitchFamily="18" charset="-127"/>
              </a:rPr>
              <a:t>giả</a:t>
            </a:r>
            <a:r>
              <a:rPr lang="en-US" sz="2400" b="1" dirty="0">
                <a:latin typeface="Cotta"/>
                <a:ea typeface="Expo M" panose="02030504000101010101" pitchFamily="18" charset="-127"/>
              </a:rPr>
              <a:t>: </a:t>
            </a:r>
            <a:r>
              <a:rPr lang="en-US" sz="2400" b="1" dirty="0" err="1">
                <a:latin typeface="Cotta"/>
                <a:ea typeface="Expo M" panose="02030504000101010101" pitchFamily="18" charset="-127"/>
              </a:rPr>
              <a:t>Nguyễn</a:t>
            </a:r>
            <a:r>
              <a:rPr lang="en-US" sz="2400" b="1" dirty="0">
                <a:latin typeface="Cotta"/>
                <a:ea typeface="Expo M" panose="02030504000101010101" pitchFamily="18" charset="-127"/>
              </a:rPr>
              <a:t> </a:t>
            </a:r>
            <a:r>
              <a:rPr lang="en-US" sz="2400" b="1" dirty="0" err="1">
                <a:latin typeface="Cotta"/>
                <a:ea typeface="Expo M" panose="02030504000101010101" pitchFamily="18" charset="-127"/>
              </a:rPr>
              <a:t>Tuân</a:t>
            </a:r>
            <a:r>
              <a:rPr lang="en-US" sz="2400" b="1" dirty="0">
                <a:latin typeface="Cotta"/>
                <a:ea typeface="Expo M" panose="02030504000101010101" pitchFamily="18" charset="-127"/>
              </a:rPr>
              <a:t> </a:t>
            </a:r>
            <a:r>
              <a:rPr lang="vi-VN" sz="2400" dirty="0"/>
              <a:t>(1910 – 1987) là một trong 9 tác giả tiêu biểu nhất của nền văn học Việt Nam hiện đại.</a:t>
            </a:r>
            <a:endParaRPr lang="en-US" sz="2400" dirty="0"/>
          </a:p>
          <a:p>
            <a:endParaRPr lang="en-AU" sz="2400" b="1" dirty="0">
              <a:latin typeface="Expo M" panose="02030504000101010101" pitchFamily="18" charset="-127"/>
              <a:ea typeface="Expo M" panose="02030504000101010101" pitchFamily="18" charset="-127"/>
            </a:endParaRPr>
          </a:p>
        </p:txBody>
      </p:sp>
      <p:sp>
        <p:nvSpPr>
          <p:cNvPr id="10" name="Rectangle 9">
            <a:extLst>
              <a:ext uri="{FF2B5EF4-FFF2-40B4-BE49-F238E27FC236}">
                <a16:creationId xmlns:a16="http://schemas.microsoft.com/office/drawing/2014/main" id="{944217CA-C8A2-4C58-8404-FD2E1B4A910A}"/>
              </a:ext>
            </a:extLst>
          </p:cNvPr>
          <p:cNvSpPr/>
          <p:nvPr/>
        </p:nvSpPr>
        <p:spPr>
          <a:xfrm>
            <a:off x="1546515" y="138607"/>
            <a:ext cx="9098966" cy="1200329"/>
          </a:xfrm>
          <a:prstGeom prst="rect">
            <a:avLst/>
          </a:prstGeom>
        </p:spPr>
        <p:txBody>
          <a:bodyPr wrap="none">
            <a:spAutoFit/>
          </a:bodyPr>
          <a:lstStyle/>
          <a:p>
            <a:pPr algn="ctr"/>
            <a:r>
              <a:rPr lang="en-US" sz="7200" b="1" dirty="0">
                <a:solidFill>
                  <a:schemeClr val="bg1"/>
                </a:solidFill>
                <a:latin typeface="Times New Roman" panose="02020603050405020304" pitchFamily="18" charset="0"/>
                <a:cs typeface="Times New Roman" panose="02020603050405020304" pitchFamily="18" charset="0"/>
              </a:rPr>
              <a:t>Ng</a:t>
            </a:r>
            <a:r>
              <a:rPr lang="vi-VN" sz="7200" b="1" dirty="0">
                <a:solidFill>
                  <a:schemeClr val="bg1"/>
                </a:solidFill>
                <a:latin typeface="Times New Roman" panose="02020603050405020304" pitchFamily="18" charset="0"/>
                <a:cs typeface="Times New Roman" panose="02020603050405020304" pitchFamily="18" charset="0"/>
              </a:rPr>
              <a:t>ư</a:t>
            </a:r>
            <a:r>
              <a:rPr lang="en-US" sz="7200" b="1" dirty="0" err="1">
                <a:solidFill>
                  <a:schemeClr val="bg1"/>
                </a:solidFill>
                <a:latin typeface="Times New Roman" panose="02020603050405020304" pitchFamily="18" charset="0"/>
                <a:cs typeface="Times New Roman" panose="02020603050405020304" pitchFamily="18" charset="0"/>
              </a:rPr>
              <a:t>ời</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Lái</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Đò</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Sông</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Đà</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1032086-EF43-4C64-A45C-F7E8EB1DC025}"/>
              </a:ext>
            </a:extLst>
          </p:cNvPr>
          <p:cNvSpPr txBox="1"/>
          <p:nvPr/>
        </p:nvSpPr>
        <p:spPr>
          <a:xfrm>
            <a:off x="12734560" y="3882122"/>
            <a:ext cx="5751023" cy="2631490"/>
          </a:xfrm>
          <a:prstGeom prst="rect">
            <a:avLst/>
          </a:prstGeom>
          <a:noFill/>
        </p:spPr>
        <p:txBody>
          <a:bodyPr wrap="square" lIns="0" tIns="0" rIns="0" bIns="0" rtlCol="0">
            <a:spAutoFit/>
          </a:bodyPr>
          <a:lstStyle>
            <a:defPPr>
              <a:defRPr lang="en-US"/>
            </a:defPPr>
            <a:lvl1pPr>
              <a:defRPr sz="9600">
                <a:solidFill>
                  <a:schemeClr val="bg1"/>
                </a:solidFill>
                <a:latin typeface="Cotta" pitchFamily="50" charset="0"/>
                <a:ea typeface="FZShuTi" panose="02010601030101010101" pitchFamily="2" charset="-122"/>
              </a:defRPr>
            </a:lvl1pPr>
          </a:lstStyle>
          <a:p>
            <a:r>
              <a:rPr lang="vi-VN" sz="2400" dirty="0"/>
              <a:t>Đam mê chủ nghĩa xê dịch với phương châm “luôn thay đổi thực đơn cho giác quan”,</a:t>
            </a:r>
            <a:endParaRPr lang="en-US" sz="2400" dirty="0"/>
          </a:p>
          <a:p>
            <a:endParaRPr lang="en-US" sz="2400" dirty="0"/>
          </a:p>
          <a:p>
            <a:r>
              <a:rPr lang="vi-VN" sz="2400" dirty="0"/>
              <a:t>Ông là một nghệ sĩ tài hoa, uyên bác và có cá tính độc đáo</a:t>
            </a:r>
            <a:endParaRPr lang="en-US" sz="2400" dirty="0"/>
          </a:p>
          <a:p>
            <a:endParaRPr lang="en-US" sz="2400" dirty="0"/>
          </a:p>
          <a:p>
            <a:r>
              <a:rPr lang="vi-VN" sz="2400" dirty="0"/>
              <a:t>Được mệnh danh là “ phù thuỷ của ngôn từ”</a:t>
            </a:r>
            <a:endParaRPr lang="en-US" sz="2400" dirty="0"/>
          </a:p>
          <a:p>
            <a:endParaRPr lang="en-AU" sz="300" b="1" dirty="0">
              <a:latin typeface="Expo M" panose="02030504000101010101" pitchFamily="18" charset="-127"/>
              <a:ea typeface="Expo M" panose="02030504000101010101" pitchFamily="18" charset="-127"/>
            </a:endParaRPr>
          </a:p>
        </p:txBody>
      </p:sp>
    </p:spTree>
    <p:extLst>
      <p:ext uri="{BB962C8B-B14F-4D97-AF65-F5344CB8AC3E}">
        <p14:creationId xmlns:p14="http://schemas.microsoft.com/office/powerpoint/2010/main" val="4909140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hân tích con sông đà hung bạo trong Người Lái Đò Sông Đà chi tiết nhất">
            <a:extLst>
              <a:ext uri="{FF2B5EF4-FFF2-40B4-BE49-F238E27FC236}">
                <a16:creationId xmlns:a16="http://schemas.microsoft.com/office/drawing/2014/main" id="{F0DF32C1-23F2-4B60-ABF2-A0965EDDDE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05" b="1159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hân tích con sông đà hung bạo trong Người Lái Đò Sông Đà chi tiết nhất">
            <a:extLst>
              <a:ext uri="{FF2B5EF4-FFF2-40B4-BE49-F238E27FC236}">
                <a16:creationId xmlns:a16="http://schemas.microsoft.com/office/drawing/2014/main" id="{49BE08EF-9E71-4331-9184-30F159AF8B3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41000"/>
                    </a14:imgEffect>
                  </a14:imgLayer>
                </a14:imgProps>
              </a:ext>
              <a:ext uri="{28A0092B-C50C-407E-A947-70E740481C1C}">
                <a14:useLocalDpi xmlns:a14="http://schemas.microsoft.com/office/drawing/2010/main" val="0"/>
              </a:ext>
            </a:extLst>
          </a:blip>
          <a:srcRect t="14805" r="50000" b="11596"/>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2587C52-6B35-4993-A1A2-F2AAC786382C}"/>
              </a:ext>
            </a:extLst>
          </p:cNvPr>
          <p:cNvSpPr/>
          <p:nvPr/>
        </p:nvSpPr>
        <p:spPr>
          <a:xfrm>
            <a:off x="0" y="0"/>
            <a:ext cx="6096000" cy="6986528"/>
          </a:xfrm>
          <a:prstGeom prst="rect">
            <a:avLst/>
          </a:prstGeom>
        </p:spPr>
        <p:txBody>
          <a:bodyPr>
            <a:spAutoFit/>
          </a:bodyPr>
          <a:lstStyle/>
          <a:p>
            <a:r>
              <a:rPr lang="vi-VN" sz="3200" b="0" i="0" dirty="0">
                <a:solidFill>
                  <a:schemeClr val="bg1"/>
                </a:solidFill>
                <a:effectLst/>
                <a:latin typeface="SegoeuiPc"/>
              </a:rPr>
              <a:t>- Tiếng thác nghe như là “oán trách van xin” khi thì “khiêu khích, giọng gằn mà chế nhạo” - Từ láy “lồng lộn”, động từ “rống”, “nổ lửa”; “phá tuông” cùng với điệp ngữ “rừng lửa” và cuối cùng là âm thanh “bùng bùng” - Cách so sánh, liên tưởng của Nguyễn Tuân thật độc đáo và hiếm thấy trong văn học - Lấy lửa để tả nước, lấy rừng để tả sông, lấy trâu mộng để tả thác nước như réo, oán trách, van xin,…</a:t>
            </a:r>
            <a:endParaRPr lang="en-US" sz="3200" dirty="0">
              <a:solidFill>
                <a:schemeClr val="bg1"/>
              </a:solidFill>
              <a:latin typeface="Cotta"/>
            </a:endParaRPr>
          </a:p>
        </p:txBody>
      </p:sp>
      <p:pic>
        <p:nvPicPr>
          <p:cNvPr id="7" name="Picture 4" descr="Cảnh tượng cuộc vượt thác có một không hai trong Người lái đò Sông Đà của  Nguyễn Tuân - Theki.vn">
            <a:extLst>
              <a:ext uri="{FF2B5EF4-FFF2-40B4-BE49-F238E27FC236}">
                <a16:creationId xmlns:a16="http://schemas.microsoft.com/office/drawing/2014/main" id="{449CBEA1-C5CA-49FC-A006-540808E1FD5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1000"/>
                    </a14:imgEffect>
                  </a14:imgLayer>
                </a14:imgProps>
              </a:ext>
              <a:ext uri="{28A0092B-C50C-407E-A947-70E740481C1C}">
                <a14:useLocalDpi xmlns:a14="http://schemas.microsoft.com/office/drawing/2010/main" val="0"/>
              </a:ext>
            </a:extLst>
          </a:blip>
          <a:srcRect t="5709" b="5294"/>
          <a:stretch/>
        </p:blipFill>
        <p:spPr bwMode="auto">
          <a:xfrm>
            <a:off x="0" y="-6890084"/>
            <a:ext cx="12192000" cy="68900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ảnh tượng cuộc vượt thác có một không hai trong Người lái đò Sông Đà của  Nguyễn Tuân - Theki.vn">
            <a:extLst>
              <a:ext uri="{FF2B5EF4-FFF2-40B4-BE49-F238E27FC236}">
                <a16:creationId xmlns:a16="http://schemas.microsoft.com/office/drawing/2014/main" id="{9A63097E-53F5-4740-8693-913EAE338D63}"/>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sharpenSoften amount="-100000"/>
                    </a14:imgEffect>
                    <a14:imgEffect>
                      <a14:brightnessContrast bright="-30000"/>
                    </a14:imgEffect>
                  </a14:imgLayer>
                </a14:imgProps>
              </a:ext>
              <a:ext uri="{28A0092B-C50C-407E-A947-70E740481C1C}">
                <a14:useLocalDpi xmlns:a14="http://schemas.microsoft.com/office/drawing/2010/main" val="0"/>
              </a:ext>
            </a:extLst>
          </a:blip>
          <a:srcRect l="58949" t="5709" r="-2" b="18527"/>
          <a:stretch/>
        </p:blipFill>
        <p:spPr bwMode="auto">
          <a:xfrm>
            <a:off x="6312569" y="-6890084"/>
            <a:ext cx="5879431" cy="68900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EAC2D83-3C05-4449-8EEB-D94FEC8A8D52}"/>
              </a:ext>
            </a:extLst>
          </p:cNvPr>
          <p:cNvSpPr/>
          <p:nvPr/>
        </p:nvSpPr>
        <p:spPr>
          <a:xfrm>
            <a:off x="6312568" y="-6681461"/>
            <a:ext cx="5879432" cy="6740307"/>
          </a:xfrm>
          <a:prstGeom prst="rect">
            <a:avLst/>
          </a:prstGeom>
        </p:spPr>
        <p:txBody>
          <a:bodyPr wrap="square">
            <a:spAutoFit/>
          </a:bodyPr>
          <a:lstStyle/>
          <a:p>
            <a:r>
              <a:rPr lang="en-US" sz="3600" dirty="0">
                <a:solidFill>
                  <a:schemeClr val="bg1"/>
                </a:solidFill>
                <a:latin typeface="Cotta"/>
              </a:rPr>
              <a:t>- </a:t>
            </a:r>
            <a:r>
              <a:rPr lang="en-US" sz="3600" dirty="0" err="1">
                <a:solidFill>
                  <a:schemeClr val="bg1"/>
                </a:solidFill>
                <a:latin typeface="Cotta"/>
              </a:rPr>
              <a:t>Nghệ</a:t>
            </a:r>
            <a:r>
              <a:rPr lang="en-US" sz="3600" dirty="0">
                <a:solidFill>
                  <a:schemeClr val="bg1"/>
                </a:solidFill>
                <a:latin typeface="Cotta"/>
              </a:rPr>
              <a:t> </a:t>
            </a:r>
            <a:r>
              <a:rPr lang="en-US" sz="3600" dirty="0" err="1">
                <a:solidFill>
                  <a:schemeClr val="bg1"/>
                </a:solidFill>
                <a:latin typeface="Cotta"/>
              </a:rPr>
              <a:t>thuật</a:t>
            </a:r>
            <a:r>
              <a:rPr lang="en-US" sz="3600" dirty="0">
                <a:solidFill>
                  <a:schemeClr val="bg1"/>
                </a:solidFill>
                <a:latin typeface="Cotta"/>
              </a:rPr>
              <a:t>: </a:t>
            </a:r>
            <a:r>
              <a:rPr lang="en-US" sz="3600" dirty="0" err="1">
                <a:solidFill>
                  <a:schemeClr val="bg1"/>
                </a:solidFill>
                <a:latin typeface="Cotta"/>
              </a:rPr>
              <a:t>nhân</a:t>
            </a:r>
            <a:r>
              <a:rPr lang="en-US" sz="3600" dirty="0">
                <a:solidFill>
                  <a:schemeClr val="bg1"/>
                </a:solidFill>
                <a:latin typeface="Cotta"/>
              </a:rPr>
              <a:t> </a:t>
            </a:r>
            <a:r>
              <a:rPr lang="en-US" sz="3600" dirty="0" err="1">
                <a:solidFill>
                  <a:schemeClr val="bg1"/>
                </a:solidFill>
                <a:latin typeface="Cotta"/>
              </a:rPr>
              <a:t>hoá</a:t>
            </a:r>
            <a:r>
              <a:rPr lang="en-US" sz="3600" dirty="0">
                <a:solidFill>
                  <a:schemeClr val="bg1"/>
                </a:solidFill>
                <a:latin typeface="Cotta"/>
              </a:rPr>
              <a:t>, </a:t>
            </a:r>
            <a:r>
              <a:rPr lang="en-US" sz="3600" dirty="0" err="1">
                <a:solidFill>
                  <a:schemeClr val="bg1"/>
                </a:solidFill>
                <a:latin typeface="Cotta"/>
              </a:rPr>
              <a:t>liên</a:t>
            </a:r>
            <a:r>
              <a:rPr lang="en-US" sz="3600" dirty="0">
                <a:solidFill>
                  <a:schemeClr val="bg1"/>
                </a:solidFill>
                <a:latin typeface="Cotta"/>
              </a:rPr>
              <a:t> </a:t>
            </a:r>
            <a:r>
              <a:rPr lang="en-US" sz="3600" dirty="0" err="1">
                <a:solidFill>
                  <a:schemeClr val="bg1"/>
                </a:solidFill>
                <a:latin typeface="Cotta"/>
              </a:rPr>
              <a:t>tưởng</a:t>
            </a:r>
            <a:r>
              <a:rPr lang="en-US" sz="3600" dirty="0">
                <a:solidFill>
                  <a:schemeClr val="bg1"/>
                </a:solidFill>
                <a:latin typeface="Cotta"/>
              </a:rPr>
              <a:t>, so </a:t>
            </a:r>
            <a:r>
              <a:rPr lang="en-US" sz="3600" dirty="0" err="1">
                <a:solidFill>
                  <a:schemeClr val="bg1"/>
                </a:solidFill>
                <a:latin typeface="Cotta"/>
              </a:rPr>
              <a:t>sánh</a:t>
            </a:r>
            <a:r>
              <a:rPr lang="en-US" sz="3600" dirty="0">
                <a:solidFill>
                  <a:schemeClr val="bg1"/>
                </a:solidFill>
                <a:latin typeface="Cotta"/>
              </a:rPr>
              <a:t>, </a:t>
            </a:r>
            <a:r>
              <a:rPr lang="en-US" sz="3600" dirty="0" err="1">
                <a:solidFill>
                  <a:schemeClr val="bg1"/>
                </a:solidFill>
                <a:latin typeface="Cotta"/>
              </a:rPr>
              <a:t>liệt</a:t>
            </a:r>
            <a:r>
              <a:rPr lang="en-US" sz="3600" dirty="0">
                <a:solidFill>
                  <a:schemeClr val="bg1"/>
                </a:solidFill>
                <a:latin typeface="Cotta"/>
              </a:rPr>
              <a:t> </a:t>
            </a:r>
            <a:r>
              <a:rPr lang="en-US" sz="3600" dirty="0" err="1">
                <a:solidFill>
                  <a:schemeClr val="bg1"/>
                </a:solidFill>
                <a:latin typeface="Cotta"/>
              </a:rPr>
              <a:t>kê</a:t>
            </a:r>
            <a:r>
              <a:rPr lang="en-US" sz="3600" dirty="0">
                <a:solidFill>
                  <a:schemeClr val="bg1"/>
                </a:solidFill>
                <a:latin typeface="Cotta"/>
              </a:rPr>
              <a:t> - </a:t>
            </a:r>
            <a:r>
              <a:rPr lang="en-US" sz="3600" dirty="0" err="1">
                <a:solidFill>
                  <a:schemeClr val="bg1"/>
                </a:solidFill>
                <a:latin typeface="Cotta"/>
              </a:rPr>
              <a:t>Miêu</a:t>
            </a:r>
            <a:r>
              <a:rPr lang="en-US" sz="3600" dirty="0">
                <a:solidFill>
                  <a:schemeClr val="bg1"/>
                </a:solidFill>
                <a:latin typeface="Cotta"/>
              </a:rPr>
              <a:t> </a:t>
            </a:r>
            <a:r>
              <a:rPr lang="en-US" sz="3600" dirty="0" err="1">
                <a:solidFill>
                  <a:schemeClr val="bg1"/>
                </a:solidFill>
                <a:latin typeface="Cotta"/>
              </a:rPr>
              <a:t>tả</a:t>
            </a:r>
            <a:r>
              <a:rPr lang="en-US" sz="3600" dirty="0">
                <a:solidFill>
                  <a:schemeClr val="bg1"/>
                </a:solidFill>
                <a:latin typeface="Cotta"/>
              </a:rPr>
              <a:t> </a:t>
            </a:r>
            <a:r>
              <a:rPr lang="en-US" sz="3600" dirty="0" err="1">
                <a:solidFill>
                  <a:schemeClr val="bg1"/>
                </a:solidFill>
                <a:latin typeface="Cotta"/>
              </a:rPr>
              <a:t>giống</a:t>
            </a:r>
            <a:r>
              <a:rPr lang="en-US" sz="3600" dirty="0">
                <a:solidFill>
                  <a:schemeClr val="bg1"/>
                </a:solidFill>
                <a:latin typeface="Cotta"/>
              </a:rPr>
              <a:t> </a:t>
            </a:r>
            <a:r>
              <a:rPr lang="en-US" sz="3600" dirty="0" err="1">
                <a:solidFill>
                  <a:schemeClr val="bg1"/>
                </a:solidFill>
                <a:latin typeface="Cotta"/>
              </a:rPr>
              <a:t>như</a:t>
            </a:r>
            <a:r>
              <a:rPr lang="en-US" sz="3600" dirty="0">
                <a:solidFill>
                  <a:schemeClr val="bg1"/>
                </a:solidFill>
                <a:latin typeface="Cotta"/>
              </a:rPr>
              <a:t> </a:t>
            </a:r>
            <a:r>
              <a:rPr lang="en-US" sz="3600" dirty="0" err="1">
                <a:solidFill>
                  <a:schemeClr val="bg1"/>
                </a:solidFill>
                <a:latin typeface="Cotta"/>
              </a:rPr>
              <a:t>một</a:t>
            </a:r>
            <a:r>
              <a:rPr lang="en-US" sz="3600" dirty="0">
                <a:solidFill>
                  <a:schemeClr val="bg1"/>
                </a:solidFill>
                <a:latin typeface="Cotta"/>
              </a:rPr>
              <a:t> </a:t>
            </a:r>
            <a:r>
              <a:rPr lang="en-US" sz="3600" dirty="0" err="1">
                <a:solidFill>
                  <a:schemeClr val="bg1"/>
                </a:solidFill>
                <a:latin typeface="Cotta"/>
              </a:rPr>
              <a:t>loài</a:t>
            </a:r>
            <a:r>
              <a:rPr lang="en-US" sz="3600" dirty="0">
                <a:solidFill>
                  <a:schemeClr val="bg1"/>
                </a:solidFill>
                <a:latin typeface="Cotta"/>
              </a:rPr>
              <a:t> </a:t>
            </a:r>
            <a:r>
              <a:rPr lang="en-US" sz="3600" dirty="0" err="1">
                <a:solidFill>
                  <a:schemeClr val="bg1"/>
                </a:solidFill>
                <a:latin typeface="Cotta"/>
              </a:rPr>
              <a:t>thuỷ</a:t>
            </a:r>
            <a:r>
              <a:rPr lang="en-US" sz="3600" dirty="0">
                <a:solidFill>
                  <a:schemeClr val="bg1"/>
                </a:solidFill>
                <a:latin typeface="Cotta"/>
              </a:rPr>
              <a:t> </a:t>
            </a:r>
            <a:r>
              <a:rPr lang="en-US" sz="3600" dirty="0" err="1">
                <a:solidFill>
                  <a:schemeClr val="bg1"/>
                </a:solidFill>
                <a:latin typeface="Cotta"/>
              </a:rPr>
              <a:t>quái</a:t>
            </a:r>
            <a:r>
              <a:rPr lang="en-US" sz="3600" dirty="0">
                <a:solidFill>
                  <a:schemeClr val="bg1"/>
                </a:solidFill>
                <a:latin typeface="Cotta"/>
              </a:rPr>
              <a:t> hung </a:t>
            </a:r>
            <a:r>
              <a:rPr lang="en-US" sz="3600" dirty="0" err="1">
                <a:solidFill>
                  <a:schemeClr val="bg1"/>
                </a:solidFill>
                <a:latin typeface="Cotta"/>
              </a:rPr>
              <a:t>bạo</a:t>
            </a:r>
            <a:r>
              <a:rPr lang="en-US" sz="3600" dirty="0">
                <a:solidFill>
                  <a:schemeClr val="bg1"/>
                </a:solidFill>
                <a:latin typeface="Cotta"/>
              </a:rPr>
              <a:t>.- </a:t>
            </a:r>
            <a:r>
              <a:rPr lang="en-US" sz="3600" dirty="0" err="1">
                <a:solidFill>
                  <a:schemeClr val="bg1"/>
                </a:solidFill>
                <a:latin typeface="Cotta"/>
              </a:rPr>
              <a:t>Chú</a:t>
            </a:r>
            <a:r>
              <a:rPr lang="en-US" sz="3600" dirty="0">
                <a:solidFill>
                  <a:schemeClr val="bg1"/>
                </a:solidFill>
                <a:latin typeface="Cotta"/>
              </a:rPr>
              <a:t> ý </a:t>
            </a:r>
            <a:r>
              <a:rPr lang="en-US" sz="3600" dirty="0" err="1">
                <a:solidFill>
                  <a:schemeClr val="bg1"/>
                </a:solidFill>
                <a:latin typeface="Cotta"/>
              </a:rPr>
              <a:t>vào</a:t>
            </a:r>
            <a:r>
              <a:rPr lang="en-US" sz="3600" dirty="0">
                <a:solidFill>
                  <a:schemeClr val="bg1"/>
                </a:solidFill>
                <a:latin typeface="Cotta"/>
              </a:rPr>
              <a:t> </a:t>
            </a:r>
            <a:r>
              <a:rPr lang="en-US" sz="3600" dirty="0" err="1">
                <a:solidFill>
                  <a:schemeClr val="bg1"/>
                </a:solidFill>
                <a:latin typeface="Cotta"/>
              </a:rPr>
              <a:t>âm</a:t>
            </a:r>
            <a:r>
              <a:rPr lang="en-US" sz="3600" dirty="0">
                <a:solidFill>
                  <a:schemeClr val="bg1"/>
                </a:solidFill>
                <a:latin typeface="Cotta"/>
              </a:rPr>
              <a:t> </a:t>
            </a:r>
            <a:r>
              <a:rPr lang="en-US" sz="3600" dirty="0" err="1">
                <a:solidFill>
                  <a:schemeClr val="bg1"/>
                </a:solidFill>
                <a:latin typeface="Cotta"/>
              </a:rPr>
              <a:t>thanh</a:t>
            </a:r>
            <a:r>
              <a:rPr lang="en-US" sz="3600" dirty="0">
                <a:solidFill>
                  <a:schemeClr val="bg1"/>
                </a:solidFill>
                <a:latin typeface="Cotta"/>
              </a:rPr>
              <a:t> </a:t>
            </a:r>
            <a:r>
              <a:rPr lang="en-US" sz="3600" dirty="0" err="1">
                <a:solidFill>
                  <a:schemeClr val="bg1"/>
                </a:solidFill>
                <a:latin typeface="Cotta"/>
              </a:rPr>
              <a:t>và</a:t>
            </a:r>
            <a:r>
              <a:rPr lang="en-US" sz="3600" dirty="0">
                <a:solidFill>
                  <a:schemeClr val="bg1"/>
                </a:solidFill>
                <a:latin typeface="Cotta"/>
              </a:rPr>
              <a:t> </a:t>
            </a:r>
            <a:r>
              <a:rPr lang="en-US" sz="3600" dirty="0" err="1">
                <a:solidFill>
                  <a:schemeClr val="bg1"/>
                </a:solidFill>
                <a:latin typeface="Cotta"/>
              </a:rPr>
              <a:t>miêu</a:t>
            </a:r>
            <a:r>
              <a:rPr lang="en-US" sz="3600" dirty="0">
                <a:solidFill>
                  <a:schemeClr val="bg1"/>
                </a:solidFill>
                <a:latin typeface="Cotta"/>
              </a:rPr>
              <a:t> </a:t>
            </a:r>
            <a:r>
              <a:rPr lang="en-US" sz="3600" dirty="0" err="1">
                <a:solidFill>
                  <a:schemeClr val="bg1"/>
                </a:solidFill>
                <a:latin typeface="Cotta"/>
              </a:rPr>
              <a:t>tả</a:t>
            </a:r>
            <a:r>
              <a:rPr lang="en-US" sz="3600" dirty="0">
                <a:solidFill>
                  <a:schemeClr val="bg1"/>
                </a:solidFill>
                <a:latin typeface="Cotta"/>
              </a:rPr>
              <a:t> </a:t>
            </a:r>
            <a:r>
              <a:rPr lang="en-US" sz="3600" dirty="0" err="1">
                <a:solidFill>
                  <a:schemeClr val="bg1"/>
                </a:solidFill>
                <a:latin typeface="Cotta"/>
              </a:rPr>
              <a:t>lần</a:t>
            </a:r>
            <a:r>
              <a:rPr lang="en-US" sz="3600" dirty="0">
                <a:solidFill>
                  <a:schemeClr val="bg1"/>
                </a:solidFill>
                <a:latin typeface="Cotta"/>
              </a:rPr>
              <a:t> </a:t>
            </a:r>
            <a:r>
              <a:rPr lang="en-US" sz="3600" dirty="0" err="1">
                <a:solidFill>
                  <a:schemeClr val="bg1"/>
                </a:solidFill>
                <a:latin typeface="Cotta"/>
              </a:rPr>
              <a:t>lượt</a:t>
            </a:r>
            <a:r>
              <a:rPr lang="en-US" sz="3600" dirty="0">
                <a:solidFill>
                  <a:schemeClr val="bg1"/>
                </a:solidFill>
                <a:latin typeface="Cotta"/>
              </a:rPr>
              <a:t> </a:t>
            </a:r>
            <a:r>
              <a:rPr lang="en-US" sz="3600" dirty="0" err="1">
                <a:solidFill>
                  <a:schemeClr val="bg1"/>
                </a:solidFill>
                <a:latin typeface="Cotta"/>
              </a:rPr>
              <a:t>theo</a:t>
            </a:r>
            <a:r>
              <a:rPr lang="en-US" sz="3600" dirty="0">
                <a:solidFill>
                  <a:schemeClr val="bg1"/>
                </a:solidFill>
                <a:latin typeface="Cotta"/>
              </a:rPr>
              <a:t> </a:t>
            </a:r>
            <a:r>
              <a:rPr lang="en-US" sz="3600" dirty="0" err="1">
                <a:solidFill>
                  <a:schemeClr val="bg1"/>
                </a:solidFill>
                <a:latin typeface="Cotta"/>
              </a:rPr>
              <a:t>trình</a:t>
            </a:r>
            <a:r>
              <a:rPr lang="en-US" sz="3600" dirty="0">
                <a:solidFill>
                  <a:schemeClr val="bg1"/>
                </a:solidFill>
                <a:latin typeface="Cotta"/>
              </a:rPr>
              <a:t> </a:t>
            </a:r>
            <a:r>
              <a:rPr lang="en-US" sz="3600" dirty="0" err="1">
                <a:solidFill>
                  <a:schemeClr val="bg1"/>
                </a:solidFill>
                <a:latin typeface="Cotta"/>
              </a:rPr>
              <a:t>tự</a:t>
            </a:r>
            <a:r>
              <a:rPr lang="en-US" sz="3600" dirty="0">
                <a:solidFill>
                  <a:schemeClr val="bg1"/>
                </a:solidFill>
                <a:latin typeface="Cotta"/>
              </a:rPr>
              <a:t> </a:t>
            </a:r>
            <a:r>
              <a:rPr lang="en-US" sz="3600" dirty="0" err="1">
                <a:solidFill>
                  <a:schemeClr val="bg1"/>
                </a:solidFill>
                <a:latin typeface="Cotta"/>
              </a:rPr>
              <a:t>từ</a:t>
            </a:r>
            <a:r>
              <a:rPr lang="en-US" sz="3600" dirty="0">
                <a:solidFill>
                  <a:schemeClr val="bg1"/>
                </a:solidFill>
                <a:latin typeface="Cotta"/>
              </a:rPr>
              <a:t> </a:t>
            </a:r>
            <a:r>
              <a:rPr lang="en-US" sz="3600" dirty="0" err="1">
                <a:solidFill>
                  <a:schemeClr val="bg1"/>
                </a:solidFill>
                <a:latin typeface="Cotta"/>
              </a:rPr>
              <a:t>xa</a:t>
            </a:r>
            <a:r>
              <a:rPr lang="en-US" sz="3600" dirty="0">
                <a:solidFill>
                  <a:schemeClr val="bg1"/>
                </a:solidFill>
                <a:latin typeface="Cotta"/>
              </a:rPr>
              <a:t> </a:t>
            </a:r>
            <a:r>
              <a:rPr lang="en-US" sz="3600" dirty="0" err="1">
                <a:solidFill>
                  <a:schemeClr val="bg1"/>
                </a:solidFill>
                <a:latin typeface="Cotta"/>
              </a:rPr>
              <a:t>đến</a:t>
            </a:r>
            <a:r>
              <a:rPr lang="en-US" sz="3600" dirty="0">
                <a:solidFill>
                  <a:schemeClr val="bg1"/>
                </a:solidFill>
                <a:latin typeface="Cotta"/>
              </a:rPr>
              <a:t> </a:t>
            </a:r>
            <a:r>
              <a:rPr lang="en-US" sz="3600" dirty="0" err="1">
                <a:solidFill>
                  <a:schemeClr val="bg1"/>
                </a:solidFill>
                <a:latin typeface="Cotta"/>
              </a:rPr>
              <a:t>gần</a:t>
            </a:r>
            <a:r>
              <a:rPr lang="en-US" sz="3600" dirty="0">
                <a:solidFill>
                  <a:schemeClr val="bg1"/>
                </a:solidFill>
                <a:latin typeface="Cotta"/>
              </a:rPr>
              <a:t>.- </a:t>
            </a:r>
            <a:r>
              <a:rPr lang="en-US" sz="3600" dirty="0" err="1">
                <a:solidFill>
                  <a:schemeClr val="bg1"/>
                </a:solidFill>
                <a:latin typeface="Cotta"/>
              </a:rPr>
              <a:t>Vang</a:t>
            </a:r>
            <a:r>
              <a:rPr lang="en-US" sz="3600" dirty="0">
                <a:solidFill>
                  <a:schemeClr val="bg1"/>
                </a:solidFill>
                <a:latin typeface="Cotta"/>
              </a:rPr>
              <a:t> </a:t>
            </a:r>
            <a:r>
              <a:rPr lang="en-US" sz="3600" dirty="0" err="1">
                <a:solidFill>
                  <a:schemeClr val="bg1"/>
                </a:solidFill>
                <a:latin typeface="Cotta"/>
              </a:rPr>
              <a:t>dậy</a:t>
            </a:r>
            <a:r>
              <a:rPr lang="en-US" sz="3600" dirty="0">
                <a:solidFill>
                  <a:schemeClr val="bg1"/>
                </a:solidFill>
                <a:latin typeface="Cotta"/>
              </a:rPr>
              <a:t> </a:t>
            </a:r>
            <a:r>
              <a:rPr lang="en-US" sz="3600" dirty="0" err="1">
                <a:solidFill>
                  <a:schemeClr val="bg1"/>
                </a:solidFill>
                <a:latin typeface="Cotta"/>
              </a:rPr>
              <a:t>cả</a:t>
            </a:r>
            <a:r>
              <a:rPr lang="en-US" sz="3600" dirty="0">
                <a:solidFill>
                  <a:schemeClr val="bg1"/>
                </a:solidFill>
                <a:latin typeface="Cotta"/>
              </a:rPr>
              <a:t> </a:t>
            </a:r>
            <a:r>
              <a:rPr lang="en-US" sz="3600" dirty="0" err="1">
                <a:solidFill>
                  <a:schemeClr val="bg1"/>
                </a:solidFill>
                <a:latin typeface="Cotta"/>
              </a:rPr>
              <a:t>một</a:t>
            </a:r>
            <a:r>
              <a:rPr lang="en-US" sz="3600" dirty="0">
                <a:solidFill>
                  <a:schemeClr val="bg1"/>
                </a:solidFill>
                <a:latin typeface="Cotta"/>
              </a:rPr>
              <a:t> </a:t>
            </a:r>
            <a:r>
              <a:rPr lang="en-US" sz="3600" dirty="0" err="1">
                <a:solidFill>
                  <a:schemeClr val="bg1"/>
                </a:solidFill>
                <a:latin typeface="Cotta"/>
              </a:rPr>
              <a:t>vùng</a:t>
            </a:r>
            <a:r>
              <a:rPr lang="en-US" sz="3600" dirty="0">
                <a:solidFill>
                  <a:schemeClr val="bg1"/>
                </a:solidFill>
                <a:latin typeface="Cotta"/>
              </a:rPr>
              <a:t> </a:t>
            </a:r>
            <a:r>
              <a:rPr lang="en-US" sz="3600" dirty="0" err="1">
                <a:solidFill>
                  <a:schemeClr val="bg1"/>
                </a:solidFill>
                <a:latin typeface="Cotta"/>
              </a:rPr>
              <a:t>trời</a:t>
            </a:r>
            <a:r>
              <a:rPr lang="en-US" sz="3600" dirty="0">
                <a:solidFill>
                  <a:schemeClr val="bg1"/>
                </a:solidFill>
                <a:latin typeface="Cotta"/>
              </a:rPr>
              <a:t> </a:t>
            </a:r>
            <a:r>
              <a:rPr lang="en-US" sz="3600" dirty="0" err="1">
                <a:solidFill>
                  <a:schemeClr val="bg1"/>
                </a:solidFill>
                <a:latin typeface="Cotta"/>
              </a:rPr>
              <a:t>đất.Động</a:t>
            </a:r>
            <a:r>
              <a:rPr lang="en-US" sz="3600" dirty="0">
                <a:solidFill>
                  <a:schemeClr val="bg1"/>
                </a:solidFill>
                <a:latin typeface="Cotta"/>
              </a:rPr>
              <a:t> </a:t>
            </a:r>
            <a:r>
              <a:rPr lang="en-US" sz="3600" dirty="0" err="1">
                <a:solidFill>
                  <a:schemeClr val="bg1"/>
                </a:solidFill>
                <a:latin typeface="Cotta"/>
              </a:rPr>
              <a:t>từ</a:t>
            </a:r>
            <a:r>
              <a:rPr lang="en-US" sz="3600" dirty="0">
                <a:solidFill>
                  <a:schemeClr val="bg1"/>
                </a:solidFill>
                <a:latin typeface="Cotta"/>
              </a:rPr>
              <a:t> “ </a:t>
            </a:r>
            <a:r>
              <a:rPr lang="en-US" sz="3600" dirty="0" err="1">
                <a:solidFill>
                  <a:schemeClr val="bg1"/>
                </a:solidFill>
                <a:latin typeface="Cotta"/>
              </a:rPr>
              <a:t>réo</a:t>
            </a:r>
            <a:r>
              <a:rPr lang="en-US" sz="3600" dirty="0">
                <a:solidFill>
                  <a:schemeClr val="bg1"/>
                </a:solidFill>
                <a:latin typeface="Cotta"/>
              </a:rPr>
              <a:t>” </a:t>
            </a:r>
            <a:r>
              <a:rPr lang="en-US" sz="3600" dirty="0" err="1">
                <a:solidFill>
                  <a:schemeClr val="bg1"/>
                </a:solidFill>
                <a:latin typeface="Cotta"/>
              </a:rPr>
              <a:t>cùng</a:t>
            </a:r>
            <a:r>
              <a:rPr lang="en-US" sz="3600" dirty="0">
                <a:solidFill>
                  <a:schemeClr val="bg1"/>
                </a:solidFill>
                <a:latin typeface="Cotta"/>
              </a:rPr>
              <a:t> </a:t>
            </a:r>
            <a:r>
              <a:rPr lang="en-US" sz="3600" dirty="0" err="1">
                <a:solidFill>
                  <a:schemeClr val="bg1"/>
                </a:solidFill>
                <a:latin typeface="Cotta"/>
              </a:rPr>
              <a:t>cách</a:t>
            </a:r>
            <a:r>
              <a:rPr lang="en-US" sz="3600" dirty="0">
                <a:solidFill>
                  <a:schemeClr val="bg1"/>
                </a:solidFill>
                <a:latin typeface="Cotta"/>
              </a:rPr>
              <a:t> </a:t>
            </a:r>
            <a:r>
              <a:rPr lang="en-US" sz="3600" dirty="0" err="1">
                <a:solidFill>
                  <a:schemeClr val="bg1"/>
                </a:solidFill>
                <a:latin typeface="Cotta"/>
              </a:rPr>
              <a:t>nói</a:t>
            </a:r>
            <a:r>
              <a:rPr lang="en-US" sz="3600" dirty="0">
                <a:solidFill>
                  <a:schemeClr val="bg1"/>
                </a:solidFill>
                <a:latin typeface="Cotta"/>
              </a:rPr>
              <a:t> </a:t>
            </a:r>
            <a:r>
              <a:rPr lang="en-US" sz="3600" dirty="0" err="1">
                <a:solidFill>
                  <a:schemeClr val="bg1"/>
                </a:solidFill>
                <a:latin typeface="Cotta"/>
              </a:rPr>
              <a:t>tăng</a:t>
            </a:r>
            <a:r>
              <a:rPr lang="en-US" sz="3600" dirty="0">
                <a:solidFill>
                  <a:schemeClr val="bg1"/>
                </a:solidFill>
                <a:latin typeface="Cotta"/>
              </a:rPr>
              <a:t> </a:t>
            </a:r>
            <a:r>
              <a:rPr lang="en-US" sz="3600" dirty="0" err="1">
                <a:solidFill>
                  <a:schemeClr val="bg1"/>
                </a:solidFill>
                <a:latin typeface="Cotta"/>
              </a:rPr>
              <a:t>cấp</a:t>
            </a:r>
            <a:r>
              <a:rPr lang="en-US" sz="3600" dirty="0">
                <a:solidFill>
                  <a:schemeClr val="bg1"/>
                </a:solidFill>
                <a:latin typeface="Cotta"/>
              </a:rPr>
              <a:t>- </a:t>
            </a:r>
            <a:r>
              <a:rPr lang="en-US" sz="3600" dirty="0" err="1">
                <a:solidFill>
                  <a:schemeClr val="bg1"/>
                </a:solidFill>
                <a:latin typeface="Cotta"/>
              </a:rPr>
              <a:t>Bằng</a:t>
            </a:r>
            <a:r>
              <a:rPr lang="en-US" sz="3600" dirty="0">
                <a:solidFill>
                  <a:schemeClr val="bg1"/>
                </a:solidFill>
                <a:latin typeface="Cotta"/>
              </a:rPr>
              <a:t> </a:t>
            </a:r>
            <a:r>
              <a:rPr lang="en-US" sz="3600" dirty="0" err="1">
                <a:solidFill>
                  <a:schemeClr val="bg1"/>
                </a:solidFill>
                <a:latin typeface="Cotta"/>
              </a:rPr>
              <a:t>phép</a:t>
            </a:r>
            <a:r>
              <a:rPr lang="en-US" sz="3600" dirty="0">
                <a:solidFill>
                  <a:schemeClr val="bg1"/>
                </a:solidFill>
                <a:latin typeface="Cotta"/>
              </a:rPr>
              <a:t> </a:t>
            </a:r>
            <a:r>
              <a:rPr lang="en-US" sz="3600" dirty="0" err="1">
                <a:solidFill>
                  <a:schemeClr val="bg1"/>
                </a:solidFill>
                <a:latin typeface="Cotta"/>
              </a:rPr>
              <a:t>nhân</a:t>
            </a:r>
            <a:r>
              <a:rPr lang="en-US" sz="3600" dirty="0">
                <a:solidFill>
                  <a:schemeClr val="bg1"/>
                </a:solidFill>
                <a:latin typeface="Cotta"/>
              </a:rPr>
              <a:t> </a:t>
            </a:r>
            <a:r>
              <a:rPr lang="en-US" sz="3600" dirty="0" err="1">
                <a:solidFill>
                  <a:schemeClr val="bg1"/>
                </a:solidFill>
                <a:latin typeface="Cotta"/>
              </a:rPr>
              <a:t>hoá</a:t>
            </a:r>
            <a:r>
              <a:rPr lang="en-US" sz="3600" dirty="0">
                <a:solidFill>
                  <a:schemeClr val="bg1"/>
                </a:solidFill>
                <a:latin typeface="Cotta"/>
              </a:rPr>
              <a:t> </a:t>
            </a:r>
            <a:r>
              <a:rPr lang="en-US" sz="3600" dirty="0" err="1">
                <a:solidFill>
                  <a:schemeClr val="bg1"/>
                </a:solidFill>
                <a:latin typeface="Cotta"/>
              </a:rPr>
              <a:t>tác</a:t>
            </a:r>
            <a:r>
              <a:rPr lang="en-US" sz="3600" dirty="0">
                <a:solidFill>
                  <a:schemeClr val="bg1"/>
                </a:solidFill>
                <a:latin typeface="Cotta"/>
              </a:rPr>
              <a:t> </a:t>
            </a:r>
            <a:r>
              <a:rPr lang="en-US" sz="3600" dirty="0" err="1">
                <a:solidFill>
                  <a:schemeClr val="bg1"/>
                </a:solidFill>
                <a:latin typeface="Cotta"/>
              </a:rPr>
              <a:t>giả</a:t>
            </a:r>
            <a:r>
              <a:rPr lang="en-US" sz="3600" dirty="0">
                <a:solidFill>
                  <a:schemeClr val="bg1"/>
                </a:solidFill>
                <a:latin typeface="Cotta"/>
              </a:rPr>
              <a:t> </a:t>
            </a:r>
            <a:r>
              <a:rPr lang="en-US" sz="3600" dirty="0" err="1">
                <a:solidFill>
                  <a:schemeClr val="bg1"/>
                </a:solidFill>
                <a:latin typeface="Cotta"/>
              </a:rPr>
              <a:t>đã</a:t>
            </a:r>
            <a:r>
              <a:rPr lang="en-US" sz="3600" dirty="0">
                <a:solidFill>
                  <a:schemeClr val="bg1"/>
                </a:solidFill>
                <a:latin typeface="Cotta"/>
              </a:rPr>
              <a:t> </a:t>
            </a:r>
            <a:r>
              <a:rPr lang="en-US" sz="3600" dirty="0" err="1">
                <a:solidFill>
                  <a:schemeClr val="bg1"/>
                </a:solidFill>
                <a:latin typeface="Cotta"/>
              </a:rPr>
              <a:t>hình</a:t>
            </a:r>
            <a:r>
              <a:rPr lang="en-US" sz="3600" dirty="0">
                <a:solidFill>
                  <a:schemeClr val="bg1"/>
                </a:solidFill>
                <a:latin typeface="Cotta"/>
              </a:rPr>
              <a:t> dung con </a:t>
            </a:r>
            <a:r>
              <a:rPr lang="en-US" sz="3600" dirty="0" err="1">
                <a:solidFill>
                  <a:schemeClr val="bg1"/>
                </a:solidFill>
                <a:latin typeface="Cotta"/>
              </a:rPr>
              <a:t>sông</a:t>
            </a:r>
            <a:r>
              <a:rPr lang="en-US" sz="3600" dirty="0">
                <a:solidFill>
                  <a:schemeClr val="bg1"/>
                </a:solidFill>
                <a:latin typeface="Cotta"/>
              </a:rPr>
              <a:t> </a:t>
            </a:r>
            <a:r>
              <a:rPr lang="en-US" sz="3600" dirty="0" err="1">
                <a:solidFill>
                  <a:schemeClr val="bg1"/>
                </a:solidFill>
                <a:latin typeface="Cotta"/>
              </a:rPr>
              <a:t>đà</a:t>
            </a:r>
            <a:r>
              <a:rPr lang="en-US" sz="3600" dirty="0">
                <a:solidFill>
                  <a:schemeClr val="bg1"/>
                </a:solidFill>
                <a:latin typeface="Cotta"/>
              </a:rPr>
              <a:t> </a:t>
            </a:r>
            <a:r>
              <a:rPr lang="en-US" sz="3600" dirty="0" err="1">
                <a:solidFill>
                  <a:schemeClr val="bg1"/>
                </a:solidFill>
                <a:latin typeface="Cotta"/>
              </a:rPr>
              <a:t>như</a:t>
            </a:r>
            <a:r>
              <a:rPr lang="en-US" sz="3600" dirty="0">
                <a:solidFill>
                  <a:schemeClr val="bg1"/>
                </a:solidFill>
                <a:latin typeface="Cotta"/>
              </a:rPr>
              <a:t> </a:t>
            </a:r>
            <a:r>
              <a:rPr lang="en-US" sz="3600" dirty="0" err="1">
                <a:solidFill>
                  <a:schemeClr val="bg1"/>
                </a:solidFill>
                <a:latin typeface="Cotta"/>
              </a:rPr>
              <a:t>đang</a:t>
            </a:r>
            <a:r>
              <a:rPr lang="en-US" sz="3600" dirty="0">
                <a:solidFill>
                  <a:schemeClr val="bg1"/>
                </a:solidFill>
                <a:latin typeface="Cotta"/>
              </a:rPr>
              <a:t> </a:t>
            </a:r>
            <a:r>
              <a:rPr lang="en-US" sz="3600" dirty="0" err="1">
                <a:solidFill>
                  <a:schemeClr val="bg1"/>
                </a:solidFill>
                <a:latin typeface="Cotta"/>
              </a:rPr>
              <a:t>dùng</a:t>
            </a:r>
            <a:r>
              <a:rPr lang="en-US" sz="3600" dirty="0">
                <a:solidFill>
                  <a:schemeClr val="bg1"/>
                </a:solidFill>
                <a:latin typeface="Cotta"/>
              </a:rPr>
              <a:t> </a:t>
            </a:r>
            <a:r>
              <a:rPr lang="en-US" sz="3600" dirty="0" err="1">
                <a:solidFill>
                  <a:schemeClr val="bg1"/>
                </a:solidFill>
                <a:latin typeface="Cotta"/>
              </a:rPr>
              <a:t>thác</a:t>
            </a:r>
            <a:r>
              <a:rPr lang="en-US" sz="3600" dirty="0">
                <a:solidFill>
                  <a:schemeClr val="bg1"/>
                </a:solidFill>
                <a:latin typeface="Cotta"/>
              </a:rPr>
              <a:t> </a:t>
            </a:r>
            <a:r>
              <a:rPr lang="en-US" sz="3600" dirty="0" err="1">
                <a:solidFill>
                  <a:schemeClr val="bg1"/>
                </a:solidFill>
                <a:latin typeface="Cotta"/>
              </a:rPr>
              <a:t>để</a:t>
            </a:r>
            <a:r>
              <a:rPr lang="en-US" sz="3600" dirty="0">
                <a:solidFill>
                  <a:schemeClr val="bg1"/>
                </a:solidFill>
                <a:latin typeface="Cotta"/>
              </a:rPr>
              <a:t> </a:t>
            </a:r>
            <a:r>
              <a:rPr lang="en-US" sz="3600" dirty="0" err="1">
                <a:solidFill>
                  <a:schemeClr val="bg1"/>
                </a:solidFill>
                <a:latin typeface="Cotta"/>
              </a:rPr>
              <a:t>đánh</a:t>
            </a:r>
            <a:r>
              <a:rPr lang="en-US" sz="3600" dirty="0">
                <a:solidFill>
                  <a:schemeClr val="bg1"/>
                </a:solidFill>
                <a:latin typeface="Cotta"/>
              </a:rPr>
              <a:t> </a:t>
            </a:r>
            <a:r>
              <a:rPr lang="en-US" sz="3600" dirty="0" err="1">
                <a:solidFill>
                  <a:schemeClr val="bg1"/>
                </a:solidFill>
                <a:latin typeface="Cotta"/>
              </a:rPr>
              <a:t>đòn</a:t>
            </a:r>
            <a:r>
              <a:rPr lang="en-US" sz="3600" dirty="0">
                <a:solidFill>
                  <a:schemeClr val="bg1"/>
                </a:solidFill>
                <a:latin typeface="Cotta"/>
              </a:rPr>
              <a:t> </a:t>
            </a:r>
            <a:r>
              <a:rPr lang="en-US" sz="3600" dirty="0" err="1">
                <a:solidFill>
                  <a:schemeClr val="bg1"/>
                </a:solidFill>
                <a:latin typeface="Cotta"/>
              </a:rPr>
              <a:t>tâm</a:t>
            </a:r>
            <a:r>
              <a:rPr lang="en-US" sz="3600" dirty="0">
                <a:solidFill>
                  <a:schemeClr val="bg1"/>
                </a:solidFill>
                <a:latin typeface="Cotta"/>
              </a:rPr>
              <a:t> </a:t>
            </a:r>
            <a:r>
              <a:rPr lang="en-US" sz="3600" dirty="0" err="1">
                <a:solidFill>
                  <a:schemeClr val="bg1"/>
                </a:solidFill>
                <a:latin typeface="Cotta"/>
              </a:rPr>
              <a:t>lý</a:t>
            </a:r>
            <a:r>
              <a:rPr lang="en-US" sz="3600" dirty="0">
                <a:solidFill>
                  <a:schemeClr val="bg1"/>
                </a:solidFill>
                <a:latin typeface="Cotta"/>
              </a:rPr>
              <a:t> </a:t>
            </a:r>
            <a:r>
              <a:rPr lang="en-US" sz="3600" dirty="0" err="1">
                <a:solidFill>
                  <a:schemeClr val="bg1"/>
                </a:solidFill>
                <a:latin typeface="Cotta"/>
              </a:rPr>
              <a:t>với</a:t>
            </a:r>
            <a:r>
              <a:rPr lang="en-US" sz="3600" dirty="0">
                <a:solidFill>
                  <a:schemeClr val="bg1"/>
                </a:solidFill>
                <a:latin typeface="Cotta"/>
              </a:rPr>
              <a:t> </a:t>
            </a:r>
            <a:r>
              <a:rPr lang="en-US" sz="3600" dirty="0" err="1">
                <a:solidFill>
                  <a:schemeClr val="bg1"/>
                </a:solidFill>
                <a:latin typeface="Cotta"/>
              </a:rPr>
              <a:t>người</a:t>
            </a:r>
            <a:r>
              <a:rPr lang="en-US" sz="3600" dirty="0">
                <a:solidFill>
                  <a:schemeClr val="bg1"/>
                </a:solidFill>
                <a:latin typeface="Cotta"/>
              </a:rPr>
              <a:t> </a:t>
            </a:r>
            <a:r>
              <a:rPr lang="en-US" sz="3600" dirty="0" err="1">
                <a:solidFill>
                  <a:schemeClr val="bg1"/>
                </a:solidFill>
                <a:latin typeface="Cotta"/>
              </a:rPr>
              <a:t>lái</a:t>
            </a:r>
            <a:r>
              <a:rPr lang="en-US" sz="3600" dirty="0">
                <a:solidFill>
                  <a:schemeClr val="bg1"/>
                </a:solidFill>
                <a:latin typeface="Cotta"/>
              </a:rPr>
              <a:t> </a:t>
            </a:r>
            <a:r>
              <a:rPr lang="en-US" sz="3600" dirty="0" err="1">
                <a:solidFill>
                  <a:schemeClr val="bg1"/>
                </a:solidFill>
                <a:latin typeface="Cotta"/>
              </a:rPr>
              <a:t>đò</a:t>
            </a:r>
            <a:endParaRPr lang="en-US" sz="3600" dirty="0">
              <a:solidFill>
                <a:schemeClr val="bg1"/>
              </a:solidFill>
              <a:latin typeface="Cotta"/>
            </a:endParaRPr>
          </a:p>
        </p:txBody>
      </p:sp>
    </p:spTree>
    <p:extLst>
      <p:ext uri="{BB962C8B-B14F-4D97-AF65-F5344CB8AC3E}">
        <p14:creationId xmlns:p14="http://schemas.microsoft.com/office/powerpoint/2010/main" val="31337319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84F245-246C-4DF9-B212-D8495745BBB6}"/>
              </a:ext>
            </a:extLst>
          </p:cNvPr>
          <p:cNvPicPr>
            <a:picLocks noChangeAspect="1"/>
          </p:cNvPicPr>
          <p:nvPr/>
        </p:nvPicPr>
        <p:blipFill rotWithShape="1">
          <a:blip r:embed="rId2">
            <a:extLst>
              <a:ext uri="{28A0092B-C50C-407E-A947-70E740481C1C}">
                <a14:useLocalDpi xmlns:a14="http://schemas.microsoft.com/office/drawing/2010/main" val="0"/>
              </a:ext>
            </a:extLst>
          </a:blip>
          <a:srcRect b="8907"/>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7B6C984-A156-4AD5-9C81-EA0FB2F2086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40000"/>
                    </a14:imgEffect>
                  </a14:imgLayer>
                </a14:imgProps>
              </a:ext>
              <a:ext uri="{28A0092B-C50C-407E-A947-70E740481C1C}">
                <a14:useLocalDpi xmlns:a14="http://schemas.microsoft.com/office/drawing/2010/main" val="0"/>
              </a:ext>
            </a:extLst>
          </a:blip>
          <a:srcRect l="50000" r="-7291" b="8907"/>
          <a:stretch/>
        </p:blipFill>
        <p:spPr>
          <a:xfrm>
            <a:off x="6096000" y="0"/>
            <a:ext cx="6985000" cy="6858000"/>
          </a:xfrm>
          <a:prstGeom prst="rect">
            <a:avLst/>
          </a:prstGeom>
        </p:spPr>
      </p:pic>
      <p:sp>
        <p:nvSpPr>
          <p:cNvPr id="7" name="TextBox 6">
            <a:extLst>
              <a:ext uri="{FF2B5EF4-FFF2-40B4-BE49-F238E27FC236}">
                <a16:creationId xmlns:a16="http://schemas.microsoft.com/office/drawing/2014/main" id="{BD5BC5C5-240E-4A2C-A108-6AF2CE9CE4E1}"/>
              </a:ext>
            </a:extLst>
          </p:cNvPr>
          <p:cNvSpPr txBox="1"/>
          <p:nvPr/>
        </p:nvSpPr>
        <p:spPr>
          <a:xfrm>
            <a:off x="5725928" y="835025"/>
            <a:ext cx="6836144" cy="830997"/>
          </a:xfrm>
          <a:prstGeom prst="rect">
            <a:avLst/>
          </a:prstGeom>
          <a:noFill/>
        </p:spPr>
        <p:txBody>
          <a:bodyPr wrap="square" rtlCol="0">
            <a:spAutoFit/>
          </a:bodyPr>
          <a:lstStyle/>
          <a:p>
            <a:pPr algn="ctr"/>
            <a:r>
              <a:rPr lang="en-US" sz="4800" b="1" dirty="0" err="1">
                <a:solidFill>
                  <a:schemeClr val="bg1"/>
                </a:solidFill>
                <a:latin typeface="Times New Roman" panose="02020603050405020304" pitchFamily="18" charset="0"/>
                <a:cs typeface="Times New Roman" panose="02020603050405020304" pitchFamily="18" charset="0"/>
              </a:rPr>
              <a:t>Âm</a:t>
            </a:r>
            <a:r>
              <a:rPr lang="en-US" sz="4800" b="1" dirty="0">
                <a:solidFill>
                  <a:schemeClr val="bg1"/>
                </a:solidFill>
                <a:latin typeface="Times New Roman" panose="02020603050405020304" pitchFamily="18" charset="0"/>
                <a:cs typeface="Times New Roman" panose="02020603050405020304" pitchFamily="18" charset="0"/>
              </a:rPr>
              <a:t> Thanh </a:t>
            </a:r>
            <a:r>
              <a:rPr lang="en-US" sz="4800" b="1" dirty="0" err="1">
                <a:solidFill>
                  <a:schemeClr val="bg1"/>
                </a:solidFill>
                <a:latin typeface="Times New Roman" panose="02020603050405020304" pitchFamily="18" charset="0"/>
                <a:cs typeface="Times New Roman" panose="02020603050405020304" pitchFamily="18" charset="0"/>
              </a:rPr>
              <a:t>Tiếng</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Thác</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2C87812-61D2-49A0-9DED-C8D292CA9070}"/>
              </a:ext>
            </a:extLst>
          </p:cNvPr>
          <p:cNvSpPr txBox="1"/>
          <p:nvPr/>
        </p:nvSpPr>
        <p:spPr>
          <a:xfrm>
            <a:off x="6268488" y="2256472"/>
            <a:ext cx="5751023" cy="1477328"/>
          </a:xfrm>
          <a:prstGeom prst="rect">
            <a:avLst/>
          </a:prstGeom>
          <a:noFill/>
        </p:spPr>
        <p:txBody>
          <a:bodyPr wrap="square" lIns="0" tIns="0" rIns="0" bIns="0" rtlCol="0">
            <a:spAutoFit/>
          </a:bodyPr>
          <a:lstStyle>
            <a:defPPr>
              <a:defRPr lang="en-US"/>
            </a:defPPr>
            <a:lvl1pPr>
              <a:defRPr sz="9600">
                <a:solidFill>
                  <a:schemeClr val="bg1"/>
                </a:solidFill>
                <a:latin typeface="Cotta" pitchFamily="50" charset="0"/>
                <a:ea typeface="FZShuTi" panose="02010601030101010101" pitchFamily="2" charset="-122"/>
              </a:defRPr>
            </a:lvl1pPr>
          </a:lstStyle>
          <a:p>
            <a:r>
              <a:rPr lang="en-US" sz="2400" b="1" dirty="0" err="1">
                <a:latin typeface="Cotta"/>
                <a:ea typeface="Expo M" panose="02030504000101010101" pitchFamily="18" charset="-127"/>
              </a:rPr>
              <a:t>Tác</a:t>
            </a:r>
            <a:r>
              <a:rPr lang="en-US" sz="2400" b="1" dirty="0">
                <a:latin typeface="Cotta"/>
                <a:ea typeface="Expo M" panose="02030504000101010101" pitchFamily="18" charset="-127"/>
              </a:rPr>
              <a:t> </a:t>
            </a:r>
            <a:r>
              <a:rPr lang="en-US" sz="2400" b="1" dirty="0" err="1">
                <a:latin typeface="Cotta"/>
                <a:ea typeface="Expo M" panose="02030504000101010101" pitchFamily="18" charset="-127"/>
              </a:rPr>
              <a:t>giả</a:t>
            </a:r>
            <a:r>
              <a:rPr lang="en-US" sz="2400" b="1" dirty="0">
                <a:latin typeface="Cotta"/>
                <a:ea typeface="Expo M" panose="02030504000101010101" pitchFamily="18" charset="-127"/>
              </a:rPr>
              <a:t>: </a:t>
            </a:r>
            <a:r>
              <a:rPr lang="en-US" sz="2400" b="1" dirty="0" err="1">
                <a:latin typeface="Cotta"/>
                <a:ea typeface="Expo M" panose="02030504000101010101" pitchFamily="18" charset="-127"/>
              </a:rPr>
              <a:t>Nguyễn</a:t>
            </a:r>
            <a:r>
              <a:rPr lang="en-US" sz="2400" b="1" dirty="0">
                <a:latin typeface="Cotta"/>
                <a:ea typeface="Expo M" panose="02030504000101010101" pitchFamily="18" charset="-127"/>
              </a:rPr>
              <a:t> </a:t>
            </a:r>
            <a:r>
              <a:rPr lang="en-US" sz="2400" b="1" dirty="0" err="1">
                <a:latin typeface="Cotta"/>
                <a:ea typeface="Expo M" panose="02030504000101010101" pitchFamily="18" charset="-127"/>
              </a:rPr>
              <a:t>Tuân</a:t>
            </a:r>
            <a:r>
              <a:rPr lang="en-US" sz="2400" b="1" dirty="0">
                <a:latin typeface="Cotta"/>
                <a:ea typeface="Expo M" panose="02030504000101010101" pitchFamily="18" charset="-127"/>
              </a:rPr>
              <a:t> </a:t>
            </a:r>
            <a:r>
              <a:rPr lang="vi-VN" sz="2400" dirty="0"/>
              <a:t>(1910 – 1987) là một trong 9 tác giả tiêu biểu nhất của nền văn học Việt Nam hiện đại.</a:t>
            </a:r>
            <a:endParaRPr lang="en-US" sz="2400" dirty="0"/>
          </a:p>
          <a:p>
            <a:endParaRPr lang="en-AU" sz="2400" b="1" dirty="0">
              <a:latin typeface="Expo M" panose="02030504000101010101" pitchFamily="18" charset="-127"/>
              <a:ea typeface="Expo M" panose="02030504000101010101" pitchFamily="18" charset="-127"/>
            </a:endParaRPr>
          </a:p>
        </p:txBody>
      </p:sp>
      <p:sp>
        <p:nvSpPr>
          <p:cNvPr id="9" name="TextBox 8">
            <a:extLst>
              <a:ext uri="{FF2B5EF4-FFF2-40B4-BE49-F238E27FC236}">
                <a16:creationId xmlns:a16="http://schemas.microsoft.com/office/drawing/2014/main" id="{BD446A88-9956-4E6C-89BA-28FFAE64C5C3}"/>
              </a:ext>
            </a:extLst>
          </p:cNvPr>
          <p:cNvSpPr txBox="1"/>
          <p:nvPr/>
        </p:nvSpPr>
        <p:spPr>
          <a:xfrm>
            <a:off x="6268488" y="3733800"/>
            <a:ext cx="5751023" cy="2631490"/>
          </a:xfrm>
          <a:prstGeom prst="rect">
            <a:avLst/>
          </a:prstGeom>
          <a:noFill/>
        </p:spPr>
        <p:txBody>
          <a:bodyPr wrap="square" lIns="0" tIns="0" rIns="0" bIns="0" rtlCol="0">
            <a:spAutoFit/>
          </a:bodyPr>
          <a:lstStyle>
            <a:defPPr>
              <a:defRPr lang="en-US"/>
            </a:defPPr>
            <a:lvl1pPr>
              <a:defRPr sz="9600">
                <a:solidFill>
                  <a:schemeClr val="bg1"/>
                </a:solidFill>
                <a:latin typeface="Cotta" pitchFamily="50" charset="0"/>
                <a:ea typeface="FZShuTi" panose="02010601030101010101" pitchFamily="2" charset="-122"/>
              </a:defRPr>
            </a:lvl1pPr>
          </a:lstStyle>
          <a:p>
            <a:r>
              <a:rPr lang="vi-VN" sz="2400" dirty="0"/>
              <a:t>Đam mê chủ nghĩa xê dịch với phương châm “luôn thay đổi thực đơn cho giác quan”,</a:t>
            </a:r>
            <a:endParaRPr lang="en-US" sz="2400" dirty="0"/>
          </a:p>
          <a:p>
            <a:endParaRPr lang="en-US" sz="2400" dirty="0"/>
          </a:p>
          <a:p>
            <a:r>
              <a:rPr lang="vi-VN" sz="2400" dirty="0"/>
              <a:t>Ông là một nghệ sĩ tài hoa, uyên bác và có cá tính độc đáo</a:t>
            </a:r>
            <a:endParaRPr lang="en-US" sz="2400" dirty="0"/>
          </a:p>
          <a:p>
            <a:endParaRPr lang="en-US" sz="2400" dirty="0"/>
          </a:p>
          <a:p>
            <a:r>
              <a:rPr lang="vi-VN" sz="2400" dirty="0"/>
              <a:t>Được mệnh danh là “ phù thuỷ của ngôn từ”</a:t>
            </a:r>
            <a:endParaRPr lang="en-US" sz="2400" dirty="0"/>
          </a:p>
          <a:p>
            <a:endParaRPr lang="en-AU" sz="300" b="1" dirty="0">
              <a:latin typeface="Expo M" panose="02030504000101010101" pitchFamily="18" charset="-127"/>
              <a:ea typeface="Expo M" panose="02030504000101010101" pitchFamily="18" charset="-127"/>
            </a:endParaRPr>
          </a:p>
        </p:txBody>
      </p:sp>
      <p:sp>
        <p:nvSpPr>
          <p:cNvPr id="10" name="Rectangle 9">
            <a:extLst>
              <a:ext uri="{FF2B5EF4-FFF2-40B4-BE49-F238E27FC236}">
                <a16:creationId xmlns:a16="http://schemas.microsoft.com/office/drawing/2014/main" id="{5A084B30-46E4-48DA-AE58-E99C4E035BFA}"/>
              </a:ext>
            </a:extLst>
          </p:cNvPr>
          <p:cNvSpPr/>
          <p:nvPr/>
        </p:nvSpPr>
        <p:spPr>
          <a:xfrm>
            <a:off x="-9098966" y="234860"/>
            <a:ext cx="9098966" cy="1200329"/>
          </a:xfrm>
          <a:prstGeom prst="rect">
            <a:avLst/>
          </a:prstGeom>
        </p:spPr>
        <p:txBody>
          <a:bodyPr wrap="none">
            <a:spAutoFit/>
          </a:bodyPr>
          <a:lstStyle/>
          <a:p>
            <a:pPr algn="ctr"/>
            <a:r>
              <a:rPr lang="en-US" sz="7200" b="1" dirty="0">
                <a:solidFill>
                  <a:schemeClr val="bg1"/>
                </a:solidFill>
                <a:latin typeface="Times New Roman" panose="02020603050405020304" pitchFamily="18" charset="0"/>
                <a:cs typeface="Times New Roman" panose="02020603050405020304" pitchFamily="18" charset="0"/>
              </a:rPr>
              <a:t>Ng</a:t>
            </a:r>
            <a:r>
              <a:rPr lang="vi-VN" sz="7200" b="1" dirty="0">
                <a:solidFill>
                  <a:schemeClr val="bg1"/>
                </a:solidFill>
                <a:latin typeface="Times New Roman" panose="02020603050405020304" pitchFamily="18" charset="0"/>
                <a:cs typeface="Times New Roman" panose="02020603050405020304" pitchFamily="18" charset="0"/>
              </a:rPr>
              <a:t>ư</a:t>
            </a:r>
            <a:r>
              <a:rPr lang="en-US" sz="7200" b="1" dirty="0" err="1">
                <a:solidFill>
                  <a:schemeClr val="bg1"/>
                </a:solidFill>
                <a:latin typeface="Times New Roman" panose="02020603050405020304" pitchFamily="18" charset="0"/>
                <a:cs typeface="Times New Roman" panose="02020603050405020304" pitchFamily="18" charset="0"/>
              </a:rPr>
              <a:t>ời</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Lái</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Đò</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Sông</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Đà</a:t>
            </a:r>
            <a:endParaRPr lang="en-US" sz="7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0727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84F245-246C-4DF9-B212-D8495745BBB6}"/>
              </a:ext>
            </a:extLst>
          </p:cNvPr>
          <p:cNvPicPr>
            <a:picLocks noChangeAspect="1"/>
          </p:cNvPicPr>
          <p:nvPr/>
        </p:nvPicPr>
        <p:blipFill rotWithShape="1">
          <a:blip r:embed="rId2">
            <a:extLst>
              <a:ext uri="{28A0092B-C50C-407E-A947-70E740481C1C}">
                <a14:useLocalDpi xmlns:a14="http://schemas.microsoft.com/office/drawing/2010/main" val="0"/>
              </a:ext>
            </a:extLst>
          </a:blip>
          <a:srcRect b="8907"/>
          <a:stretch/>
        </p:blipFill>
        <p:spPr>
          <a:xfrm>
            <a:off x="-13525352" y="0"/>
            <a:ext cx="12192000" cy="6858000"/>
          </a:xfrm>
          <a:prstGeom prst="rect">
            <a:avLst/>
          </a:prstGeom>
        </p:spPr>
      </p:pic>
      <p:pic>
        <p:nvPicPr>
          <p:cNvPr id="6" name="Picture 5">
            <a:extLst>
              <a:ext uri="{FF2B5EF4-FFF2-40B4-BE49-F238E27FC236}">
                <a16:creationId xmlns:a16="http://schemas.microsoft.com/office/drawing/2014/main" id="{C7B6C984-A156-4AD5-9C81-EA0FB2F2086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40000"/>
                    </a14:imgEffect>
                  </a14:imgLayer>
                </a14:imgProps>
              </a:ext>
              <a:ext uri="{28A0092B-C50C-407E-A947-70E740481C1C}">
                <a14:useLocalDpi xmlns:a14="http://schemas.microsoft.com/office/drawing/2010/main" val="0"/>
              </a:ext>
            </a:extLst>
          </a:blip>
          <a:srcRect l="50000" r="-7291" b="8907"/>
          <a:stretch/>
        </p:blipFill>
        <p:spPr>
          <a:xfrm>
            <a:off x="12593077" y="-85598"/>
            <a:ext cx="6985000" cy="6858000"/>
          </a:xfrm>
          <a:prstGeom prst="rect">
            <a:avLst/>
          </a:prstGeom>
        </p:spPr>
      </p:pic>
      <p:sp>
        <p:nvSpPr>
          <p:cNvPr id="7" name="TextBox 6">
            <a:extLst>
              <a:ext uri="{FF2B5EF4-FFF2-40B4-BE49-F238E27FC236}">
                <a16:creationId xmlns:a16="http://schemas.microsoft.com/office/drawing/2014/main" id="{BD5BC5C5-240E-4A2C-A108-6AF2CE9CE4E1}"/>
              </a:ext>
            </a:extLst>
          </p:cNvPr>
          <p:cNvSpPr txBox="1"/>
          <p:nvPr/>
        </p:nvSpPr>
        <p:spPr>
          <a:xfrm>
            <a:off x="12344246" y="1019690"/>
            <a:ext cx="6836144" cy="830997"/>
          </a:xfrm>
          <a:prstGeom prst="rect">
            <a:avLst/>
          </a:prstGeom>
          <a:noFill/>
        </p:spPr>
        <p:txBody>
          <a:bodyPr wrap="square" rtlCol="0">
            <a:spAutoFit/>
          </a:bodyPr>
          <a:lstStyle/>
          <a:p>
            <a:pPr algn="ctr"/>
            <a:r>
              <a:rPr lang="en-US" sz="4800" b="1" dirty="0" err="1">
                <a:solidFill>
                  <a:schemeClr val="bg1"/>
                </a:solidFill>
                <a:latin typeface="Times New Roman" panose="02020603050405020304" pitchFamily="18" charset="0"/>
                <a:cs typeface="Times New Roman" panose="02020603050405020304" pitchFamily="18" charset="0"/>
              </a:rPr>
              <a:t>Âm</a:t>
            </a:r>
            <a:r>
              <a:rPr lang="en-US" sz="4800" b="1" dirty="0">
                <a:solidFill>
                  <a:schemeClr val="bg1"/>
                </a:solidFill>
                <a:latin typeface="Times New Roman" panose="02020603050405020304" pitchFamily="18" charset="0"/>
                <a:cs typeface="Times New Roman" panose="02020603050405020304" pitchFamily="18" charset="0"/>
              </a:rPr>
              <a:t> Thanh </a:t>
            </a:r>
            <a:r>
              <a:rPr lang="en-US" sz="4800" b="1" dirty="0" err="1">
                <a:solidFill>
                  <a:schemeClr val="bg1"/>
                </a:solidFill>
                <a:latin typeface="Times New Roman" panose="02020603050405020304" pitchFamily="18" charset="0"/>
                <a:cs typeface="Times New Roman" panose="02020603050405020304" pitchFamily="18" charset="0"/>
              </a:rPr>
              <a:t>Tiếng</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Thác</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2C87812-61D2-49A0-9DED-C8D292CA9070}"/>
              </a:ext>
            </a:extLst>
          </p:cNvPr>
          <p:cNvSpPr txBox="1"/>
          <p:nvPr/>
        </p:nvSpPr>
        <p:spPr>
          <a:xfrm>
            <a:off x="12886806" y="2685712"/>
            <a:ext cx="5751023" cy="1477328"/>
          </a:xfrm>
          <a:prstGeom prst="rect">
            <a:avLst/>
          </a:prstGeom>
          <a:noFill/>
        </p:spPr>
        <p:txBody>
          <a:bodyPr wrap="square" lIns="0" tIns="0" rIns="0" bIns="0" rtlCol="0">
            <a:spAutoFit/>
          </a:bodyPr>
          <a:lstStyle>
            <a:defPPr>
              <a:defRPr lang="en-US"/>
            </a:defPPr>
            <a:lvl1pPr>
              <a:defRPr sz="9600">
                <a:solidFill>
                  <a:schemeClr val="bg1"/>
                </a:solidFill>
                <a:latin typeface="Cotta" pitchFamily="50" charset="0"/>
                <a:ea typeface="FZShuTi" panose="02010601030101010101" pitchFamily="2" charset="-122"/>
              </a:defRPr>
            </a:lvl1pPr>
          </a:lstStyle>
          <a:p>
            <a:r>
              <a:rPr lang="en-US" sz="2400" b="1" dirty="0" err="1">
                <a:latin typeface="Cotta"/>
                <a:ea typeface="Expo M" panose="02030504000101010101" pitchFamily="18" charset="-127"/>
              </a:rPr>
              <a:t>Tác</a:t>
            </a:r>
            <a:r>
              <a:rPr lang="en-US" sz="2400" b="1" dirty="0">
                <a:latin typeface="Cotta"/>
                <a:ea typeface="Expo M" panose="02030504000101010101" pitchFamily="18" charset="-127"/>
              </a:rPr>
              <a:t> </a:t>
            </a:r>
            <a:r>
              <a:rPr lang="en-US" sz="2400" b="1" dirty="0" err="1">
                <a:latin typeface="Cotta"/>
                <a:ea typeface="Expo M" panose="02030504000101010101" pitchFamily="18" charset="-127"/>
              </a:rPr>
              <a:t>giả</a:t>
            </a:r>
            <a:r>
              <a:rPr lang="en-US" sz="2400" b="1" dirty="0">
                <a:latin typeface="Cotta"/>
                <a:ea typeface="Expo M" panose="02030504000101010101" pitchFamily="18" charset="-127"/>
              </a:rPr>
              <a:t>: </a:t>
            </a:r>
            <a:r>
              <a:rPr lang="en-US" sz="2400" b="1" dirty="0" err="1">
                <a:latin typeface="Cotta"/>
                <a:ea typeface="Expo M" panose="02030504000101010101" pitchFamily="18" charset="-127"/>
              </a:rPr>
              <a:t>Nguyễn</a:t>
            </a:r>
            <a:r>
              <a:rPr lang="en-US" sz="2400" b="1" dirty="0">
                <a:latin typeface="Cotta"/>
                <a:ea typeface="Expo M" panose="02030504000101010101" pitchFamily="18" charset="-127"/>
              </a:rPr>
              <a:t> </a:t>
            </a:r>
            <a:r>
              <a:rPr lang="en-US" sz="2400" b="1" dirty="0" err="1">
                <a:latin typeface="Cotta"/>
                <a:ea typeface="Expo M" panose="02030504000101010101" pitchFamily="18" charset="-127"/>
              </a:rPr>
              <a:t>Tuân</a:t>
            </a:r>
            <a:r>
              <a:rPr lang="en-US" sz="2400" b="1" dirty="0">
                <a:latin typeface="Cotta"/>
                <a:ea typeface="Expo M" panose="02030504000101010101" pitchFamily="18" charset="-127"/>
              </a:rPr>
              <a:t> </a:t>
            </a:r>
            <a:r>
              <a:rPr lang="vi-VN" sz="2400" dirty="0"/>
              <a:t>(1910 – 1987) là một trong 9 tác giả tiêu biểu nhất của nền văn học Việt Nam hiện đại.</a:t>
            </a:r>
            <a:endParaRPr lang="en-US" sz="2400" dirty="0"/>
          </a:p>
          <a:p>
            <a:endParaRPr lang="en-AU" sz="2400" b="1" dirty="0">
              <a:latin typeface="Expo M" panose="02030504000101010101" pitchFamily="18" charset="-127"/>
              <a:ea typeface="Expo M" panose="02030504000101010101" pitchFamily="18" charset="-127"/>
            </a:endParaRPr>
          </a:p>
        </p:txBody>
      </p:sp>
      <p:sp>
        <p:nvSpPr>
          <p:cNvPr id="10" name="Rectangle 9">
            <a:extLst>
              <a:ext uri="{FF2B5EF4-FFF2-40B4-BE49-F238E27FC236}">
                <a16:creationId xmlns:a16="http://schemas.microsoft.com/office/drawing/2014/main" id="{5A084B30-46E4-48DA-AE58-E99C4E035BFA}"/>
              </a:ext>
            </a:extLst>
          </p:cNvPr>
          <p:cNvSpPr/>
          <p:nvPr/>
        </p:nvSpPr>
        <p:spPr>
          <a:xfrm>
            <a:off x="-9098966" y="234860"/>
            <a:ext cx="9098966" cy="1200329"/>
          </a:xfrm>
          <a:prstGeom prst="rect">
            <a:avLst/>
          </a:prstGeom>
        </p:spPr>
        <p:txBody>
          <a:bodyPr wrap="none">
            <a:spAutoFit/>
          </a:bodyPr>
          <a:lstStyle/>
          <a:p>
            <a:pPr algn="ctr"/>
            <a:r>
              <a:rPr lang="en-US" sz="7200" b="1" dirty="0">
                <a:solidFill>
                  <a:schemeClr val="bg1"/>
                </a:solidFill>
                <a:latin typeface="Times New Roman" panose="02020603050405020304" pitchFamily="18" charset="0"/>
                <a:cs typeface="Times New Roman" panose="02020603050405020304" pitchFamily="18" charset="0"/>
              </a:rPr>
              <a:t>Ng</a:t>
            </a:r>
            <a:r>
              <a:rPr lang="vi-VN" sz="7200" b="1" dirty="0">
                <a:solidFill>
                  <a:schemeClr val="bg1"/>
                </a:solidFill>
                <a:latin typeface="Times New Roman" panose="02020603050405020304" pitchFamily="18" charset="0"/>
                <a:cs typeface="Times New Roman" panose="02020603050405020304" pitchFamily="18" charset="0"/>
              </a:rPr>
              <a:t>ư</a:t>
            </a:r>
            <a:r>
              <a:rPr lang="en-US" sz="7200" b="1" dirty="0" err="1">
                <a:solidFill>
                  <a:schemeClr val="bg1"/>
                </a:solidFill>
                <a:latin typeface="Times New Roman" panose="02020603050405020304" pitchFamily="18" charset="0"/>
                <a:cs typeface="Times New Roman" panose="02020603050405020304" pitchFamily="18" charset="0"/>
              </a:rPr>
              <a:t>ời</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Lái</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Đò</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Sông</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Đà</a:t>
            </a:r>
            <a:endParaRPr lang="en-US" sz="7200" b="1"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BAE7C60-65B9-45F3-BC95-A2742FBFC67D}"/>
              </a:ext>
            </a:extLst>
          </p:cNvPr>
          <p:cNvPicPr>
            <a:picLocks noChangeAspect="1"/>
          </p:cNvPicPr>
          <p:nvPr/>
        </p:nvPicPr>
        <p:blipFill rotWithShape="1">
          <a:blip r:embed="rId5">
            <a:extLst>
              <a:ext uri="{28A0092B-C50C-407E-A947-70E740481C1C}">
                <a14:useLocalDpi xmlns:a14="http://schemas.microsoft.com/office/drawing/2010/main" val="0"/>
              </a:ext>
            </a:extLst>
          </a:blip>
          <a:srcRect t="269" b="15719"/>
          <a:stretch/>
        </p:blipFill>
        <p:spPr>
          <a:xfrm>
            <a:off x="-31898" y="-1"/>
            <a:ext cx="12223897" cy="6858001"/>
          </a:xfrm>
          <a:prstGeom prst="rect">
            <a:avLst/>
          </a:prstGeom>
        </p:spPr>
      </p:pic>
      <p:pic>
        <p:nvPicPr>
          <p:cNvPr id="11" name="Picture 10">
            <a:extLst>
              <a:ext uri="{FF2B5EF4-FFF2-40B4-BE49-F238E27FC236}">
                <a16:creationId xmlns:a16="http://schemas.microsoft.com/office/drawing/2014/main" id="{A05FB2F0-CFE1-43A7-8829-0745EBE5B147}"/>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100000"/>
                    </a14:imgEffect>
                    <a14:imgEffect>
                      <a14:brightnessContrast bright="-35000"/>
                    </a14:imgEffect>
                  </a14:imgLayer>
                </a14:imgProps>
              </a:ext>
              <a:ext uri="{28A0092B-C50C-407E-A947-70E740481C1C}">
                <a14:useLocalDpi xmlns:a14="http://schemas.microsoft.com/office/drawing/2010/main" val="0"/>
              </a:ext>
            </a:extLst>
          </a:blip>
          <a:srcRect l="63410" t="269" b="15719"/>
          <a:stretch/>
        </p:blipFill>
        <p:spPr>
          <a:xfrm>
            <a:off x="7719236" y="0"/>
            <a:ext cx="4472763" cy="6858001"/>
          </a:xfrm>
          <a:prstGeom prst="rect">
            <a:avLst/>
          </a:prstGeom>
        </p:spPr>
      </p:pic>
      <p:sp>
        <p:nvSpPr>
          <p:cNvPr id="4" name="Rectangle 3">
            <a:extLst>
              <a:ext uri="{FF2B5EF4-FFF2-40B4-BE49-F238E27FC236}">
                <a16:creationId xmlns:a16="http://schemas.microsoft.com/office/drawing/2014/main" id="{0421CD3F-A366-401E-A763-84602DA73721}"/>
              </a:ext>
            </a:extLst>
          </p:cNvPr>
          <p:cNvSpPr/>
          <p:nvPr/>
        </p:nvSpPr>
        <p:spPr>
          <a:xfrm>
            <a:off x="7950529" y="607717"/>
            <a:ext cx="3983589" cy="5471370"/>
          </a:xfrm>
          <a:prstGeom prst="rect">
            <a:avLst/>
          </a:prstGeom>
        </p:spPr>
        <p:txBody>
          <a:bodyPr wrap="square">
            <a:spAutoFit/>
          </a:bodyPr>
          <a:lstStyle/>
          <a:p>
            <a:pPr algn="ctr">
              <a:lnSpc>
                <a:spcPct val="107000"/>
              </a:lnSpc>
              <a:spcAft>
                <a:spcPts val="800"/>
              </a:spcAft>
            </a:pPr>
            <a:r>
              <a:rPr lang="vi-VN" sz="6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 Tuân  có sở trường về tùy bút và ký</a:t>
            </a:r>
            <a:endParaRPr lang="en-US" sz="6600" b="1" dirty="0">
              <a:solidFill>
                <a:schemeClr val="bg1"/>
              </a:solidFill>
              <a:latin typeface="Cotta"/>
              <a:ea typeface="Times New Roman" panose="02020603050405020304" pitchFamily="18" charset="0"/>
              <a:cs typeface="Times New Roman" panose="02020603050405020304" pitchFamily="18" charset="0"/>
            </a:endParaRPr>
          </a:p>
        </p:txBody>
      </p:sp>
      <p:pic>
        <p:nvPicPr>
          <p:cNvPr id="1026" name="Picture 2" descr="Vang bóng một thời – Wikipedia tiếng Việt">
            <a:extLst>
              <a:ext uri="{FF2B5EF4-FFF2-40B4-BE49-F238E27FC236}">
                <a16:creationId xmlns:a16="http://schemas.microsoft.com/office/drawing/2014/main" id="{9B835E34-0990-4839-A310-1882F1EF38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7998" y="6858000"/>
            <a:ext cx="3394001" cy="49367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ếc Lư Đồng Mắt Cua (Việt Nam Danh Tác) (Tái Bản) | Tiki Trading | Tiki">
            <a:extLst>
              <a:ext uri="{FF2B5EF4-FFF2-40B4-BE49-F238E27FC236}">
                <a16:creationId xmlns:a16="http://schemas.microsoft.com/office/drawing/2014/main" id="{FCB6D202-B231-444D-814D-A6CA14A98AD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902" r="14762"/>
          <a:stretch/>
        </p:blipFill>
        <p:spPr bwMode="auto">
          <a:xfrm>
            <a:off x="8719708" y="11794729"/>
            <a:ext cx="3472291" cy="49367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Tranh minh họa truyện 'Vang Bóng Một Thời' của Võ Thành Trung">
            <a:extLst>
              <a:ext uri="{FF2B5EF4-FFF2-40B4-BE49-F238E27FC236}">
                <a16:creationId xmlns:a16="http://schemas.microsoft.com/office/drawing/2014/main" id="{C2D02DE3-0346-4C81-B030-0A00E3844D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704" y="6858000"/>
            <a:ext cx="9590218" cy="68538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854CDB9-9178-451F-B5CD-90F0D6563182}"/>
              </a:ext>
            </a:extLst>
          </p:cNvPr>
          <p:cNvSpPr txBox="1"/>
          <p:nvPr/>
        </p:nvSpPr>
        <p:spPr>
          <a:xfrm>
            <a:off x="12886805" y="4226510"/>
            <a:ext cx="5751023" cy="2631490"/>
          </a:xfrm>
          <a:prstGeom prst="rect">
            <a:avLst/>
          </a:prstGeom>
          <a:noFill/>
        </p:spPr>
        <p:txBody>
          <a:bodyPr wrap="square" lIns="0" tIns="0" rIns="0" bIns="0" rtlCol="0">
            <a:spAutoFit/>
          </a:bodyPr>
          <a:lstStyle>
            <a:defPPr>
              <a:defRPr lang="en-US"/>
            </a:defPPr>
            <a:lvl1pPr>
              <a:defRPr sz="9600">
                <a:solidFill>
                  <a:schemeClr val="bg1"/>
                </a:solidFill>
                <a:latin typeface="Cotta" pitchFamily="50" charset="0"/>
                <a:ea typeface="FZShuTi" panose="02010601030101010101" pitchFamily="2" charset="-122"/>
              </a:defRPr>
            </a:lvl1pPr>
          </a:lstStyle>
          <a:p>
            <a:r>
              <a:rPr lang="vi-VN" sz="2400" dirty="0"/>
              <a:t>Đam mê chủ nghĩa xê dịch với phương châm “luôn thay đổi thực đơn cho giác quan”,</a:t>
            </a:r>
            <a:endParaRPr lang="en-US" sz="2400" dirty="0"/>
          </a:p>
          <a:p>
            <a:endParaRPr lang="en-US" sz="2400" dirty="0"/>
          </a:p>
          <a:p>
            <a:r>
              <a:rPr lang="vi-VN" sz="2400" dirty="0"/>
              <a:t>Ông là một nghệ sĩ tài hoa, uyên bác và có cá tính độc đáo</a:t>
            </a:r>
            <a:endParaRPr lang="en-US" sz="2400" dirty="0"/>
          </a:p>
          <a:p>
            <a:endParaRPr lang="en-US" sz="2400" dirty="0"/>
          </a:p>
          <a:p>
            <a:r>
              <a:rPr lang="vi-VN" sz="2400" dirty="0"/>
              <a:t>Được mệnh danh là “ phù thuỷ của ngôn từ”</a:t>
            </a:r>
            <a:endParaRPr lang="en-US" sz="2400" dirty="0"/>
          </a:p>
          <a:p>
            <a:endParaRPr lang="en-AU" sz="300" b="1" dirty="0">
              <a:latin typeface="Expo M" panose="02030504000101010101" pitchFamily="18" charset="-127"/>
              <a:ea typeface="Expo M" panose="02030504000101010101" pitchFamily="18" charset="-127"/>
            </a:endParaRPr>
          </a:p>
        </p:txBody>
      </p:sp>
    </p:spTree>
    <p:extLst>
      <p:ext uri="{BB962C8B-B14F-4D97-AF65-F5344CB8AC3E}">
        <p14:creationId xmlns:p14="http://schemas.microsoft.com/office/powerpoint/2010/main" val="24917014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nh minh họa truyện 'Vang Bóng Một Thời' của Võ Thành Trung">
            <a:extLst>
              <a:ext uri="{FF2B5EF4-FFF2-40B4-BE49-F238E27FC236}">
                <a16:creationId xmlns:a16="http://schemas.microsoft.com/office/drawing/2014/main" id="{3E7D250E-641E-4805-96AD-CD8F10D2A7D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53000"/>
                    </a14:imgEffect>
                  </a14:imgLayer>
                </a14:imgProps>
              </a:ext>
              <a:ext uri="{28A0092B-C50C-407E-A947-70E740481C1C}">
                <a14:useLocalDpi xmlns:a14="http://schemas.microsoft.com/office/drawing/2010/main" val="0"/>
              </a:ext>
            </a:extLst>
          </a:blip>
          <a:srcRect l="5688" r="16317"/>
          <a:stretch/>
        </p:blipFill>
        <p:spPr bwMode="auto">
          <a:xfrm>
            <a:off x="0" y="-12574"/>
            <a:ext cx="7480006" cy="68538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BAE7C60-65B9-45F3-BC95-A2742FBFC67D}"/>
              </a:ext>
            </a:extLst>
          </p:cNvPr>
          <p:cNvPicPr>
            <a:picLocks noChangeAspect="1"/>
          </p:cNvPicPr>
          <p:nvPr/>
        </p:nvPicPr>
        <p:blipFill rotWithShape="1">
          <a:blip r:embed="rId4">
            <a:extLst>
              <a:ext uri="{28A0092B-C50C-407E-A947-70E740481C1C}">
                <a14:useLocalDpi xmlns:a14="http://schemas.microsoft.com/office/drawing/2010/main" val="0"/>
              </a:ext>
            </a:extLst>
          </a:blip>
          <a:srcRect t="269" b="15719"/>
          <a:stretch/>
        </p:blipFill>
        <p:spPr>
          <a:xfrm>
            <a:off x="0" y="-6862191"/>
            <a:ext cx="12223897" cy="6858001"/>
          </a:xfrm>
          <a:prstGeom prst="rect">
            <a:avLst/>
          </a:prstGeom>
        </p:spPr>
      </p:pic>
      <p:pic>
        <p:nvPicPr>
          <p:cNvPr id="11" name="Picture 10">
            <a:extLst>
              <a:ext uri="{FF2B5EF4-FFF2-40B4-BE49-F238E27FC236}">
                <a16:creationId xmlns:a16="http://schemas.microsoft.com/office/drawing/2014/main" id="{A05FB2F0-CFE1-43A7-8829-0745EBE5B14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100000"/>
                    </a14:imgEffect>
                    <a14:imgEffect>
                      <a14:brightnessContrast bright="-35000"/>
                    </a14:imgEffect>
                  </a14:imgLayer>
                </a14:imgProps>
              </a:ext>
              <a:ext uri="{28A0092B-C50C-407E-A947-70E740481C1C}">
                <a14:useLocalDpi xmlns:a14="http://schemas.microsoft.com/office/drawing/2010/main" val="0"/>
              </a:ext>
            </a:extLst>
          </a:blip>
          <a:srcRect l="14" t="1825" r="39059" b="14163"/>
          <a:stretch/>
        </p:blipFill>
        <p:spPr>
          <a:xfrm>
            <a:off x="0" y="-6866381"/>
            <a:ext cx="7448106" cy="6858000"/>
          </a:xfrm>
          <a:prstGeom prst="rect">
            <a:avLst/>
          </a:prstGeom>
        </p:spPr>
      </p:pic>
      <p:sp>
        <p:nvSpPr>
          <p:cNvPr id="4" name="Rectangle 3">
            <a:extLst>
              <a:ext uri="{FF2B5EF4-FFF2-40B4-BE49-F238E27FC236}">
                <a16:creationId xmlns:a16="http://schemas.microsoft.com/office/drawing/2014/main" id="{0421CD3F-A366-401E-A763-84602DA73721}"/>
              </a:ext>
            </a:extLst>
          </p:cNvPr>
          <p:cNvSpPr/>
          <p:nvPr/>
        </p:nvSpPr>
        <p:spPr>
          <a:xfrm>
            <a:off x="12605776" y="693314"/>
            <a:ext cx="3983589" cy="5471370"/>
          </a:xfrm>
          <a:prstGeom prst="rect">
            <a:avLst/>
          </a:prstGeom>
        </p:spPr>
        <p:txBody>
          <a:bodyPr wrap="square">
            <a:spAutoFit/>
          </a:bodyPr>
          <a:lstStyle/>
          <a:p>
            <a:pPr algn="ctr">
              <a:lnSpc>
                <a:spcPct val="107000"/>
              </a:lnSpc>
              <a:spcAft>
                <a:spcPts val="800"/>
              </a:spcAft>
            </a:pPr>
            <a:r>
              <a:rPr lang="vi-VN" sz="6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 Tuân  có sở trường về tùy bút và ký</a:t>
            </a:r>
            <a:endParaRPr lang="en-US" sz="6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Vang bóng một thời – Wikipedia tiếng Việt">
            <a:extLst>
              <a:ext uri="{FF2B5EF4-FFF2-40B4-BE49-F238E27FC236}">
                <a16:creationId xmlns:a16="http://schemas.microsoft.com/office/drawing/2014/main" id="{9B835E34-0990-4839-A310-1882F1EF38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4056" y="0"/>
            <a:ext cx="4711994" cy="68538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ếc Lư Đồng Mắt Cua (Việt Nam Danh Tác) (Tái Bản) | Tiki Trading | Tiki">
            <a:extLst>
              <a:ext uri="{FF2B5EF4-FFF2-40B4-BE49-F238E27FC236}">
                <a16:creationId xmlns:a16="http://schemas.microsoft.com/office/drawing/2014/main" id="{FCB6D202-B231-444D-814D-A6CA14A98AD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902" r="14762"/>
          <a:stretch/>
        </p:blipFill>
        <p:spPr bwMode="auto">
          <a:xfrm>
            <a:off x="7480006" y="6858000"/>
            <a:ext cx="4817739" cy="68496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3C64CE9-AE8C-4646-A0F3-ACAF007AA1AF}"/>
              </a:ext>
            </a:extLst>
          </p:cNvPr>
          <p:cNvSpPr/>
          <p:nvPr/>
        </p:nvSpPr>
        <p:spPr>
          <a:xfrm>
            <a:off x="952075" y="1313934"/>
            <a:ext cx="5609228" cy="923330"/>
          </a:xfrm>
          <a:prstGeom prst="rect">
            <a:avLst/>
          </a:prstGeom>
        </p:spPr>
        <p:txBody>
          <a:bodyPr wrap="none">
            <a:spAutoFit/>
          </a:bodyPr>
          <a:lstStyle/>
          <a:p>
            <a:r>
              <a:rPr lang="en-US" sz="5400" dirty="0" err="1">
                <a:solidFill>
                  <a:schemeClr val="bg1"/>
                </a:solidFill>
                <a:latin typeface="Times New Roman" panose="02020603050405020304" pitchFamily="18" charset="0"/>
                <a:cs typeface="Times New Roman" panose="02020603050405020304" pitchFamily="18" charset="0"/>
              </a:rPr>
              <a:t>vang</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bóng</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một</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thời</a:t>
            </a:r>
            <a:endParaRPr lang="en-US" sz="54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F276D8B-AB6A-4FE3-8F9F-D8BA370AF03C}"/>
              </a:ext>
            </a:extLst>
          </p:cNvPr>
          <p:cNvSpPr/>
          <p:nvPr/>
        </p:nvSpPr>
        <p:spPr>
          <a:xfrm>
            <a:off x="952075" y="2520434"/>
            <a:ext cx="5158785" cy="769441"/>
          </a:xfrm>
          <a:prstGeom prst="rect">
            <a:avLst/>
          </a:prstGeom>
        </p:spPr>
        <p:txBody>
          <a:bodyPr wrap="none">
            <a:spAutoFit/>
          </a:bodyPr>
          <a:lstStyle/>
          <a:p>
            <a:r>
              <a:rPr lang="en-US" sz="4400" dirty="0" err="1">
                <a:solidFill>
                  <a:schemeClr val="accent3">
                    <a:lumMod val="75000"/>
                  </a:schemeClr>
                </a:solidFill>
                <a:latin typeface="Times New Roman" panose="02020603050405020304" pitchFamily="18" charset="0"/>
                <a:cs typeface="Times New Roman" panose="02020603050405020304" pitchFamily="18" charset="0"/>
              </a:rPr>
              <a:t>chiếc</a:t>
            </a:r>
            <a:r>
              <a:rPr lang="en-US" sz="4400" dirty="0">
                <a:solidFill>
                  <a:schemeClr val="accent3">
                    <a:lumMod val="75000"/>
                  </a:schemeClr>
                </a:solidFill>
                <a:latin typeface="Times New Roman" panose="02020603050405020304" pitchFamily="18" charset="0"/>
                <a:cs typeface="Times New Roman" panose="02020603050405020304" pitchFamily="18" charset="0"/>
              </a:rPr>
              <a:t> </a:t>
            </a:r>
            <a:r>
              <a:rPr lang="en-US" sz="4400" dirty="0" err="1">
                <a:solidFill>
                  <a:schemeClr val="accent3">
                    <a:lumMod val="75000"/>
                  </a:schemeClr>
                </a:solidFill>
                <a:latin typeface="Times New Roman" panose="02020603050405020304" pitchFamily="18" charset="0"/>
                <a:cs typeface="Times New Roman" panose="02020603050405020304" pitchFamily="18" charset="0"/>
              </a:rPr>
              <a:t>lư</a:t>
            </a:r>
            <a:r>
              <a:rPr lang="en-US" sz="4400" dirty="0">
                <a:solidFill>
                  <a:schemeClr val="accent3">
                    <a:lumMod val="75000"/>
                  </a:schemeClr>
                </a:solidFill>
                <a:latin typeface="Times New Roman" panose="02020603050405020304" pitchFamily="18" charset="0"/>
                <a:cs typeface="Times New Roman" panose="02020603050405020304" pitchFamily="18" charset="0"/>
              </a:rPr>
              <a:t> </a:t>
            </a:r>
            <a:r>
              <a:rPr lang="en-US" sz="4400" dirty="0" err="1">
                <a:solidFill>
                  <a:schemeClr val="accent3">
                    <a:lumMod val="75000"/>
                  </a:schemeClr>
                </a:solidFill>
                <a:latin typeface="Times New Roman" panose="02020603050405020304" pitchFamily="18" charset="0"/>
                <a:cs typeface="Times New Roman" panose="02020603050405020304" pitchFamily="18" charset="0"/>
              </a:rPr>
              <a:t>đồng</a:t>
            </a:r>
            <a:r>
              <a:rPr lang="en-US" sz="4400" dirty="0">
                <a:solidFill>
                  <a:schemeClr val="accent3">
                    <a:lumMod val="75000"/>
                  </a:schemeClr>
                </a:solidFill>
                <a:latin typeface="Times New Roman" panose="02020603050405020304" pitchFamily="18" charset="0"/>
                <a:cs typeface="Times New Roman" panose="02020603050405020304" pitchFamily="18" charset="0"/>
              </a:rPr>
              <a:t> </a:t>
            </a:r>
            <a:r>
              <a:rPr lang="en-US" sz="4400" dirty="0" err="1">
                <a:solidFill>
                  <a:schemeClr val="accent3">
                    <a:lumMod val="75000"/>
                  </a:schemeClr>
                </a:solidFill>
                <a:latin typeface="Times New Roman" panose="02020603050405020304" pitchFamily="18" charset="0"/>
                <a:cs typeface="Times New Roman" panose="02020603050405020304" pitchFamily="18" charset="0"/>
              </a:rPr>
              <a:t>mắt</a:t>
            </a:r>
            <a:r>
              <a:rPr lang="en-US" sz="4400" dirty="0">
                <a:solidFill>
                  <a:schemeClr val="accent3">
                    <a:lumMod val="75000"/>
                  </a:schemeClr>
                </a:solidFill>
                <a:latin typeface="Times New Roman" panose="02020603050405020304" pitchFamily="18" charset="0"/>
                <a:cs typeface="Times New Roman" panose="02020603050405020304" pitchFamily="18" charset="0"/>
              </a:rPr>
              <a:t> </a:t>
            </a:r>
            <a:r>
              <a:rPr lang="en-US" sz="4400" dirty="0" err="1">
                <a:solidFill>
                  <a:schemeClr val="accent3">
                    <a:lumMod val="75000"/>
                  </a:schemeClr>
                </a:solidFill>
                <a:latin typeface="Times New Roman" panose="02020603050405020304" pitchFamily="18" charset="0"/>
                <a:cs typeface="Times New Roman" panose="02020603050405020304" pitchFamily="18" charset="0"/>
              </a:rPr>
              <a:t>cua</a:t>
            </a:r>
            <a:endParaRPr lang="en-US" sz="44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7904AEC9-21DD-449B-9E54-7B14F190C5C7}"/>
              </a:ext>
            </a:extLst>
          </p:cNvPr>
          <p:cNvSpPr/>
          <p:nvPr/>
        </p:nvSpPr>
        <p:spPr>
          <a:xfrm>
            <a:off x="952075" y="3726934"/>
            <a:ext cx="3773790" cy="769441"/>
          </a:xfrm>
          <a:prstGeom prst="rect">
            <a:avLst/>
          </a:prstGeom>
        </p:spPr>
        <p:txBody>
          <a:bodyPr wrap="none">
            <a:spAutoFit/>
          </a:bodyPr>
          <a:lstStyle/>
          <a:p>
            <a:r>
              <a:rPr lang="en-US" sz="4400" dirty="0" err="1">
                <a:solidFill>
                  <a:schemeClr val="accent3">
                    <a:lumMod val="75000"/>
                  </a:schemeClr>
                </a:solidFill>
                <a:latin typeface="Times New Roman" panose="02020603050405020304" pitchFamily="18" charset="0"/>
                <a:cs typeface="Times New Roman" panose="02020603050405020304" pitchFamily="18" charset="0"/>
              </a:rPr>
              <a:t>tuỳ</a:t>
            </a:r>
            <a:r>
              <a:rPr lang="en-US" sz="4400" dirty="0">
                <a:solidFill>
                  <a:schemeClr val="accent3">
                    <a:lumMod val="75000"/>
                  </a:schemeClr>
                </a:solidFill>
                <a:latin typeface="Times New Roman" panose="02020603050405020304" pitchFamily="18" charset="0"/>
                <a:cs typeface="Times New Roman" panose="02020603050405020304" pitchFamily="18" charset="0"/>
              </a:rPr>
              <a:t> </a:t>
            </a:r>
            <a:r>
              <a:rPr lang="en-US" sz="4400" dirty="0" err="1">
                <a:solidFill>
                  <a:schemeClr val="accent3">
                    <a:lumMod val="75000"/>
                  </a:schemeClr>
                </a:solidFill>
                <a:latin typeface="Times New Roman" panose="02020603050405020304" pitchFamily="18" charset="0"/>
                <a:cs typeface="Times New Roman" panose="02020603050405020304" pitchFamily="18" charset="0"/>
              </a:rPr>
              <a:t>bút</a:t>
            </a:r>
            <a:r>
              <a:rPr lang="en-US" sz="4400" dirty="0">
                <a:solidFill>
                  <a:schemeClr val="accent3">
                    <a:lumMod val="75000"/>
                  </a:schemeClr>
                </a:solidFill>
                <a:latin typeface="Times New Roman" panose="02020603050405020304" pitchFamily="18" charset="0"/>
                <a:cs typeface="Times New Roman" panose="02020603050405020304" pitchFamily="18" charset="0"/>
              </a:rPr>
              <a:t> </a:t>
            </a:r>
            <a:r>
              <a:rPr lang="en-US" sz="4400" dirty="0" err="1">
                <a:solidFill>
                  <a:schemeClr val="accent3">
                    <a:lumMod val="75000"/>
                  </a:schemeClr>
                </a:solidFill>
                <a:latin typeface="Times New Roman" panose="02020603050405020304" pitchFamily="18" charset="0"/>
                <a:cs typeface="Times New Roman" panose="02020603050405020304" pitchFamily="18" charset="0"/>
              </a:rPr>
              <a:t>sông</a:t>
            </a:r>
            <a:r>
              <a:rPr lang="en-US" sz="4400" dirty="0">
                <a:solidFill>
                  <a:schemeClr val="accent3">
                    <a:lumMod val="75000"/>
                  </a:schemeClr>
                </a:solidFill>
                <a:latin typeface="Times New Roman" panose="02020603050405020304" pitchFamily="18" charset="0"/>
                <a:cs typeface="Times New Roman" panose="02020603050405020304" pitchFamily="18" charset="0"/>
              </a:rPr>
              <a:t> </a:t>
            </a:r>
            <a:r>
              <a:rPr lang="en-US" sz="4400" dirty="0" err="1">
                <a:solidFill>
                  <a:schemeClr val="accent3">
                    <a:lumMod val="75000"/>
                  </a:schemeClr>
                </a:solidFill>
                <a:latin typeface="Times New Roman" panose="02020603050405020304" pitchFamily="18" charset="0"/>
                <a:cs typeface="Times New Roman" panose="02020603050405020304" pitchFamily="18" charset="0"/>
              </a:rPr>
              <a:t>Đà</a:t>
            </a:r>
            <a:endParaRPr lang="en-US" sz="4400"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17" name="Picture 2" descr="Chiếc lư đồng mắt cua by Nguyễn Tuân">
            <a:extLst>
              <a:ext uri="{FF2B5EF4-FFF2-40B4-BE49-F238E27FC236}">
                <a16:creationId xmlns:a16="http://schemas.microsoft.com/office/drawing/2014/main" id="{2BC0158D-83E8-4ED9-84FD-1EF669C37D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100000"/>
                    </a14:imgEffect>
                    <a14:imgEffect>
                      <a14:brightnessContrast bright="-45000"/>
                    </a14:imgEffect>
                  </a14:imgLayer>
                </a14:imgProps>
              </a:ext>
              <a:ext uri="{28A0092B-C50C-407E-A947-70E740481C1C}">
                <a14:useLocalDpi xmlns:a14="http://schemas.microsoft.com/office/drawing/2010/main" val="0"/>
              </a:ext>
            </a:extLst>
          </a:blip>
          <a:srcRect b="6274"/>
          <a:stretch/>
        </p:blipFill>
        <p:spPr bwMode="auto">
          <a:xfrm>
            <a:off x="15950" y="6841235"/>
            <a:ext cx="7339935" cy="684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0511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ranh minh họa truyện 'Vang Bóng Một Thời' của Võ Thành Trung">
            <a:extLst>
              <a:ext uri="{FF2B5EF4-FFF2-40B4-BE49-F238E27FC236}">
                <a16:creationId xmlns:a16="http://schemas.microsoft.com/office/drawing/2014/main" id="{C98BA742-3988-4E48-AAA8-8DA36206610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53000"/>
                    </a14:imgEffect>
                  </a14:imgLayer>
                </a14:imgProps>
              </a:ext>
              <a:ext uri="{28A0092B-C50C-407E-A947-70E740481C1C}">
                <a14:useLocalDpi xmlns:a14="http://schemas.microsoft.com/office/drawing/2010/main" val="0"/>
              </a:ext>
            </a:extLst>
          </a:blip>
          <a:srcRect l="5688" r="16317"/>
          <a:stretch/>
        </p:blipFill>
        <p:spPr bwMode="auto">
          <a:xfrm>
            <a:off x="0" y="-6837667"/>
            <a:ext cx="7480006" cy="685380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hiếc lư đồng mắt cua by Nguyễn Tuân">
            <a:extLst>
              <a:ext uri="{FF2B5EF4-FFF2-40B4-BE49-F238E27FC236}">
                <a16:creationId xmlns:a16="http://schemas.microsoft.com/office/drawing/2014/main" id="{75B52B79-A7C0-4156-96FD-BDB02540FAD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00"/>
                    </a14:imgEffect>
                    <a14:imgEffect>
                      <a14:brightnessContrast bright="-34000"/>
                    </a14:imgEffect>
                  </a14:imgLayer>
                </a14:imgProps>
              </a:ext>
              <a:ext uri="{28A0092B-C50C-407E-A947-70E740481C1C}">
                <a14:useLocalDpi xmlns:a14="http://schemas.microsoft.com/office/drawing/2010/main" val="0"/>
              </a:ext>
            </a:extLst>
          </a:blip>
          <a:srcRect b="6274"/>
          <a:stretch/>
        </p:blipFill>
        <p:spPr bwMode="auto">
          <a:xfrm>
            <a:off x="0" y="16763"/>
            <a:ext cx="7339935" cy="68412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ang bóng một thời – Wikipedia tiếng Việt">
            <a:extLst>
              <a:ext uri="{FF2B5EF4-FFF2-40B4-BE49-F238E27FC236}">
                <a16:creationId xmlns:a16="http://schemas.microsoft.com/office/drawing/2014/main" id="{9B835E34-0990-4839-A310-1882F1EF38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2362" y="-6853813"/>
            <a:ext cx="4817739" cy="68538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ếc Lư Đồng Mắt Cua (Việt Nam Danh Tác) (Tái Bản) | Tiki Trading | Tiki">
            <a:extLst>
              <a:ext uri="{FF2B5EF4-FFF2-40B4-BE49-F238E27FC236}">
                <a16:creationId xmlns:a16="http://schemas.microsoft.com/office/drawing/2014/main" id="{FCB6D202-B231-444D-814D-A6CA14A98AD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902" r="14762"/>
          <a:stretch/>
        </p:blipFill>
        <p:spPr bwMode="auto">
          <a:xfrm>
            <a:off x="7344298" y="-3"/>
            <a:ext cx="4817739" cy="68496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ông Đà by Nguyễn Tuân">
            <a:extLst>
              <a:ext uri="{FF2B5EF4-FFF2-40B4-BE49-F238E27FC236}">
                <a16:creationId xmlns:a16="http://schemas.microsoft.com/office/drawing/2014/main" id="{F13C31E0-28CF-4866-BF73-193995B949E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878" r="1782" b="5604"/>
          <a:stretch/>
        </p:blipFill>
        <p:spPr bwMode="auto">
          <a:xfrm>
            <a:off x="7344298" y="6858000"/>
            <a:ext cx="4831752" cy="67756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EA0A6A7-FE06-46F7-A0D5-53478D7810C1}"/>
              </a:ext>
            </a:extLst>
          </p:cNvPr>
          <p:cNvSpPr/>
          <p:nvPr/>
        </p:nvSpPr>
        <p:spPr>
          <a:xfrm>
            <a:off x="952075" y="1313934"/>
            <a:ext cx="4605748" cy="769441"/>
          </a:xfrm>
          <a:prstGeom prst="rect">
            <a:avLst/>
          </a:prstGeom>
        </p:spPr>
        <p:txBody>
          <a:bodyPr wrap="none">
            <a:spAutoFit/>
          </a:bodyPr>
          <a:lstStyle/>
          <a:p>
            <a:r>
              <a:rPr lang="en-US" sz="4400" dirty="0" err="1">
                <a:solidFill>
                  <a:schemeClr val="accent3">
                    <a:lumMod val="50000"/>
                  </a:schemeClr>
                </a:solidFill>
                <a:latin typeface="Times New Roman" panose="02020603050405020304" pitchFamily="18" charset="0"/>
                <a:cs typeface="Times New Roman" panose="02020603050405020304" pitchFamily="18" charset="0"/>
              </a:rPr>
              <a:t>vang</a:t>
            </a:r>
            <a:r>
              <a:rPr lang="en-US" sz="4400" dirty="0">
                <a:solidFill>
                  <a:schemeClr val="accent3">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3">
                    <a:lumMod val="50000"/>
                  </a:schemeClr>
                </a:solidFill>
                <a:latin typeface="Times New Roman" panose="02020603050405020304" pitchFamily="18" charset="0"/>
                <a:cs typeface="Times New Roman" panose="02020603050405020304" pitchFamily="18" charset="0"/>
              </a:rPr>
              <a:t>bóng</a:t>
            </a:r>
            <a:r>
              <a:rPr lang="en-US" sz="4400" dirty="0">
                <a:solidFill>
                  <a:schemeClr val="accent3">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3">
                    <a:lumMod val="50000"/>
                  </a:schemeClr>
                </a:solidFill>
                <a:latin typeface="Times New Roman" panose="02020603050405020304" pitchFamily="18" charset="0"/>
                <a:cs typeface="Times New Roman" panose="02020603050405020304" pitchFamily="18" charset="0"/>
              </a:rPr>
              <a:t>một</a:t>
            </a:r>
            <a:r>
              <a:rPr lang="en-US" sz="4400" dirty="0">
                <a:solidFill>
                  <a:schemeClr val="accent3">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3">
                    <a:lumMod val="50000"/>
                  </a:schemeClr>
                </a:solidFill>
                <a:latin typeface="Times New Roman" panose="02020603050405020304" pitchFamily="18" charset="0"/>
                <a:cs typeface="Times New Roman" panose="02020603050405020304" pitchFamily="18" charset="0"/>
              </a:rPr>
              <a:t>thời</a:t>
            </a:r>
            <a:endParaRPr lang="en-US" sz="44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6F0B112-B4A2-4A56-A0EE-9CD876791C9C}"/>
              </a:ext>
            </a:extLst>
          </p:cNvPr>
          <p:cNvSpPr/>
          <p:nvPr/>
        </p:nvSpPr>
        <p:spPr>
          <a:xfrm>
            <a:off x="952075" y="2520434"/>
            <a:ext cx="6292107" cy="923330"/>
          </a:xfrm>
          <a:prstGeom prst="rect">
            <a:avLst/>
          </a:prstGeom>
        </p:spPr>
        <p:txBody>
          <a:bodyPr wrap="none">
            <a:spAutoFit/>
          </a:bodyPr>
          <a:lstStyle/>
          <a:p>
            <a:r>
              <a:rPr lang="en-US" sz="5400" dirty="0" err="1">
                <a:solidFill>
                  <a:schemeClr val="bg1"/>
                </a:solidFill>
                <a:latin typeface="Times New Roman" panose="02020603050405020304" pitchFamily="18" charset="0"/>
                <a:cs typeface="Times New Roman" panose="02020603050405020304" pitchFamily="18" charset="0"/>
              </a:rPr>
              <a:t>chiếc</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lư</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đồng</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mắt</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cua</a:t>
            </a:r>
            <a:endParaRPr lang="en-US" sz="5400" dirty="0">
              <a:solidFill>
                <a:schemeClr val="bg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CF4F3B9-07E9-4EFD-8045-D7B534E1BDB3}"/>
              </a:ext>
            </a:extLst>
          </p:cNvPr>
          <p:cNvSpPr/>
          <p:nvPr/>
        </p:nvSpPr>
        <p:spPr>
          <a:xfrm>
            <a:off x="952075" y="3726934"/>
            <a:ext cx="3773790" cy="769441"/>
          </a:xfrm>
          <a:prstGeom prst="rect">
            <a:avLst/>
          </a:prstGeom>
        </p:spPr>
        <p:txBody>
          <a:bodyPr wrap="none">
            <a:spAutoFit/>
          </a:bodyPr>
          <a:lstStyle/>
          <a:p>
            <a:r>
              <a:rPr lang="en-US" sz="4400" dirty="0" err="1">
                <a:solidFill>
                  <a:schemeClr val="accent3">
                    <a:lumMod val="50000"/>
                  </a:schemeClr>
                </a:solidFill>
                <a:latin typeface="Times New Roman" panose="02020603050405020304" pitchFamily="18" charset="0"/>
                <a:cs typeface="Times New Roman" panose="02020603050405020304" pitchFamily="18" charset="0"/>
              </a:rPr>
              <a:t>tuỳ</a:t>
            </a:r>
            <a:r>
              <a:rPr lang="en-US" sz="4400" dirty="0">
                <a:solidFill>
                  <a:schemeClr val="accent3">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3">
                    <a:lumMod val="50000"/>
                  </a:schemeClr>
                </a:solidFill>
                <a:latin typeface="Times New Roman" panose="02020603050405020304" pitchFamily="18" charset="0"/>
                <a:cs typeface="Times New Roman" panose="02020603050405020304" pitchFamily="18" charset="0"/>
              </a:rPr>
              <a:t>bút</a:t>
            </a:r>
            <a:r>
              <a:rPr lang="en-US" sz="4400" dirty="0">
                <a:solidFill>
                  <a:schemeClr val="accent3">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3">
                    <a:lumMod val="50000"/>
                  </a:schemeClr>
                </a:solidFill>
                <a:latin typeface="Times New Roman" panose="02020603050405020304" pitchFamily="18" charset="0"/>
                <a:cs typeface="Times New Roman" panose="02020603050405020304" pitchFamily="18" charset="0"/>
              </a:rPr>
              <a:t>sông</a:t>
            </a:r>
            <a:r>
              <a:rPr lang="en-US" sz="4400" dirty="0">
                <a:solidFill>
                  <a:schemeClr val="accent3">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3">
                    <a:lumMod val="50000"/>
                  </a:schemeClr>
                </a:solidFill>
                <a:latin typeface="Times New Roman" panose="02020603050405020304" pitchFamily="18" charset="0"/>
                <a:cs typeface="Times New Roman" panose="02020603050405020304" pitchFamily="18" charset="0"/>
              </a:rPr>
              <a:t>Đà</a:t>
            </a:r>
            <a:endParaRPr lang="en-US" sz="4400"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8198" name="Picture 6" descr="Phân Tích Hình Ảnh Người Lái Đò Sông Đà - Cảm nhận hình tượng">
            <a:extLst>
              <a:ext uri="{FF2B5EF4-FFF2-40B4-BE49-F238E27FC236}">
                <a16:creationId xmlns:a16="http://schemas.microsoft.com/office/drawing/2014/main" id="{B935B67C-32AF-4912-A09A-59F4C0CEDD0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100000"/>
                    </a14:imgEffect>
                    <a14:imgEffect>
                      <a14:brightnessContrast bright="-30000"/>
                    </a14:imgEffect>
                  </a14:imgLayer>
                </a14:imgProps>
              </a:ext>
              <a:ext uri="{28A0092B-C50C-407E-A947-70E740481C1C}">
                <a14:useLocalDpi xmlns:a14="http://schemas.microsoft.com/office/drawing/2010/main" val="0"/>
              </a:ext>
            </a:extLst>
          </a:blip>
          <a:srcRect r="39453"/>
          <a:stretch/>
        </p:blipFill>
        <p:spPr bwMode="auto">
          <a:xfrm>
            <a:off x="-4363" y="6858000"/>
            <a:ext cx="7339935" cy="682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768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iếc Lư Đồng Mắt Cua (Việt Nam Danh Tác) (Tái Bản) | Tiki Trading | Tiki">
            <a:extLst>
              <a:ext uri="{FF2B5EF4-FFF2-40B4-BE49-F238E27FC236}">
                <a16:creationId xmlns:a16="http://schemas.microsoft.com/office/drawing/2014/main" id="{FCB6D202-B231-444D-814D-A6CA14A98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02" r="14762"/>
          <a:stretch/>
        </p:blipFill>
        <p:spPr bwMode="auto">
          <a:xfrm>
            <a:off x="7374261" y="-6849624"/>
            <a:ext cx="4817739" cy="68496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ông Đà by Nguyễn Tuân">
            <a:extLst>
              <a:ext uri="{FF2B5EF4-FFF2-40B4-BE49-F238E27FC236}">
                <a16:creationId xmlns:a16="http://schemas.microsoft.com/office/drawing/2014/main" id="{F13C31E0-28CF-4866-BF73-193995B949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78" r="1782" b="5604"/>
          <a:stretch/>
        </p:blipFill>
        <p:spPr bwMode="auto">
          <a:xfrm>
            <a:off x="7374261" y="-4"/>
            <a:ext cx="4817738" cy="6858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hân Tích Hình Ảnh Người Lái Đò Sông Đà - Cảm nhận hình tượng">
            <a:extLst>
              <a:ext uri="{FF2B5EF4-FFF2-40B4-BE49-F238E27FC236}">
                <a16:creationId xmlns:a16="http://schemas.microsoft.com/office/drawing/2014/main" id="{85FC10E9-1CB4-4D61-AF9B-CAC511439C9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00"/>
                    </a14:imgEffect>
                    <a14:imgEffect>
                      <a14:brightnessContrast bright="-17000"/>
                    </a14:imgEffect>
                  </a14:imgLayer>
                </a14:imgProps>
              </a:ext>
              <a:ext uri="{28A0092B-C50C-407E-A947-70E740481C1C}">
                <a14:useLocalDpi xmlns:a14="http://schemas.microsoft.com/office/drawing/2010/main" val="0"/>
              </a:ext>
            </a:extLst>
          </a:blip>
          <a:srcRect r="39453"/>
          <a:stretch/>
        </p:blipFill>
        <p:spPr bwMode="auto">
          <a:xfrm>
            <a:off x="0" y="32908"/>
            <a:ext cx="7339935" cy="68250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iếc lư đồng mắt cua by Nguyễn Tuân">
            <a:extLst>
              <a:ext uri="{FF2B5EF4-FFF2-40B4-BE49-F238E27FC236}">
                <a16:creationId xmlns:a16="http://schemas.microsoft.com/office/drawing/2014/main" id="{0BBA4FE9-558B-4683-A6EF-620F4795702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100000"/>
                    </a14:imgEffect>
                    <a14:imgEffect>
                      <a14:brightnessContrast bright="-34000"/>
                    </a14:imgEffect>
                  </a14:imgLayer>
                </a14:imgProps>
              </a:ext>
              <a:ext uri="{28A0092B-C50C-407E-A947-70E740481C1C}">
                <a14:useLocalDpi xmlns:a14="http://schemas.microsoft.com/office/drawing/2010/main" val="0"/>
              </a:ext>
            </a:extLst>
          </a:blip>
          <a:srcRect b="6274"/>
          <a:stretch/>
        </p:blipFill>
        <p:spPr bwMode="auto">
          <a:xfrm>
            <a:off x="0" y="-6808329"/>
            <a:ext cx="7339935" cy="68412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728A85E-9DAB-4203-8D14-974E135994C3}"/>
              </a:ext>
            </a:extLst>
          </p:cNvPr>
          <p:cNvSpPr/>
          <p:nvPr/>
        </p:nvSpPr>
        <p:spPr>
          <a:xfrm>
            <a:off x="952075" y="1313934"/>
            <a:ext cx="4605748" cy="769441"/>
          </a:xfrm>
          <a:prstGeom prst="rect">
            <a:avLst/>
          </a:prstGeom>
        </p:spPr>
        <p:txBody>
          <a:bodyPr wrap="none">
            <a:spAutoFit/>
          </a:bodyPr>
          <a:lstStyle/>
          <a:p>
            <a:r>
              <a:rPr lang="en-US" sz="4400" dirty="0" err="1">
                <a:solidFill>
                  <a:schemeClr val="accent3">
                    <a:lumMod val="50000"/>
                  </a:schemeClr>
                </a:solidFill>
                <a:latin typeface="Times New Roman" panose="02020603050405020304" pitchFamily="18" charset="0"/>
                <a:cs typeface="Times New Roman" panose="02020603050405020304" pitchFamily="18" charset="0"/>
              </a:rPr>
              <a:t>vang</a:t>
            </a:r>
            <a:r>
              <a:rPr lang="en-US" sz="4400" dirty="0">
                <a:solidFill>
                  <a:schemeClr val="accent3">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3">
                    <a:lumMod val="50000"/>
                  </a:schemeClr>
                </a:solidFill>
                <a:latin typeface="Times New Roman" panose="02020603050405020304" pitchFamily="18" charset="0"/>
                <a:cs typeface="Times New Roman" panose="02020603050405020304" pitchFamily="18" charset="0"/>
              </a:rPr>
              <a:t>bóng</a:t>
            </a:r>
            <a:r>
              <a:rPr lang="en-US" sz="4400" dirty="0">
                <a:solidFill>
                  <a:schemeClr val="accent3">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3">
                    <a:lumMod val="50000"/>
                  </a:schemeClr>
                </a:solidFill>
                <a:latin typeface="Times New Roman" panose="02020603050405020304" pitchFamily="18" charset="0"/>
                <a:cs typeface="Times New Roman" panose="02020603050405020304" pitchFamily="18" charset="0"/>
              </a:rPr>
              <a:t>một</a:t>
            </a:r>
            <a:r>
              <a:rPr lang="en-US" sz="4400" dirty="0">
                <a:solidFill>
                  <a:schemeClr val="accent3">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3">
                    <a:lumMod val="50000"/>
                  </a:schemeClr>
                </a:solidFill>
                <a:latin typeface="Times New Roman" panose="02020603050405020304" pitchFamily="18" charset="0"/>
                <a:cs typeface="Times New Roman" panose="02020603050405020304" pitchFamily="18" charset="0"/>
              </a:rPr>
              <a:t>thời</a:t>
            </a:r>
            <a:endParaRPr lang="en-US" sz="44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1265985-523F-4672-A354-A23EB2FA1B4E}"/>
              </a:ext>
            </a:extLst>
          </p:cNvPr>
          <p:cNvSpPr/>
          <p:nvPr/>
        </p:nvSpPr>
        <p:spPr>
          <a:xfrm>
            <a:off x="952075" y="2520434"/>
            <a:ext cx="5158785" cy="769441"/>
          </a:xfrm>
          <a:prstGeom prst="rect">
            <a:avLst/>
          </a:prstGeom>
        </p:spPr>
        <p:txBody>
          <a:bodyPr wrap="none">
            <a:spAutoFit/>
          </a:bodyPr>
          <a:lstStyle/>
          <a:p>
            <a:r>
              <a:rPr lang="en-US" sz="4400" dirty="0" err="1">
                <a:solidFill>
                  <a:schemeClr val="accent3">
                    <a:lumMod val="50000"/>
                  </a:schemeClr>
                </a:solidFill>
                <a:latin typeface="Times New Roman" panose="02020603050405020304" pitchFamily="18" charset="0"/>
                <a:cs typeface="Times New Roman" panose="02020603050405020304" pitchFamily="18" charset="0"/>
              </a:rPr>
              <a:t>chiếc</a:t>
            </a:r>
            <a:r>
              <a:rPr lang="en-US" sz="4400" dirty="0">
                <a:solidFill>
                  <a:schemeClr val="accent3">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3">
                    <a:lumMod val="50000"/>
                  </a:schemeClr>
                </a:solidFill>
                <a:latin typeface="Times New Roman" panose="02020603050405020304" pitchFamily="18" charset="0"/>
                <a:cs typeface="Times New Roman" panose="02020603050405020304" pitchFamily="18" charset="0"/>
              </a:rPr>
              <a:t>lư</a:t>
            </a:r>
            <a:r>
              <a:rPr lang="en-US" sz="4400" dirty="0">
                <a:solidFill>
                  <a:schemeClr val="accent3">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3">
                    <a:lumMod val="50000"/>
                  </a:schemeClr>
                </a:solidFill>
                <a:latin typeface="Times New Roman" panose="02020603050405020304" pitchFamily="18" charset="0"/>
                <a:cs typeface="Times New Roman" panose="02020603050405020304" pitchFamily="18" charset="0"/>
              </a:rPr>
              <a:t>đồng</a:t>
            </a:r>
            <a:r>
              <a:rPr lang="en-US" sz="4400" dirty="0">
                <a:solidFill>
                  <a:schemeClr val="accent3">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3">
                    <a:lumMod val="50000"/>
                  </a:schemeClr>
                </a:solidFill>
                <a:latin typeface="Times New Roman" panose="02020603050405020304" pitchFamily="18" charset="0"/>
                <a:cs typeface="Times New Roman" panose="02020603050405020304" pitchFamily="18" charset="0"/>
              </a:rPr>
              <a:t>mắt</a:t>
            </a:r>
            <a:r>
              <a:rPr lang="en-US" sz="4400" dirty="0">
                <a:solidFill>
                  <a:schemeClr val="accent3">
                    <a:lumMod val="50000"/>
                  </a:schemeClr>
                </a:solidFill>
                <a:latin typeface="Times New Roman" panose="02020603050405020304" pitchFamily="18" charset="0"/>
                <a:cs typeface="Times New Roman" panose="02020603050405020304" pitchFamily="18" charset="0"/>
              </a:rPr>
              <a:t> </a:t>
            </a:r>
            <a:r>
              <a:rPr lang="en-US" sz="4400" dirty="0" err="1">
                <a:solidFill>
                  <a:schemeClr val="accent3">
                    <a:lumMod val="50000"/>
                  </a:schemeClr>
                </a:solidFill>
                <a:latin typeface="Times New Roman" panose="02020603050405020304" pitchFamily="18" charset="0"/>
                <a:cs typeface="Times New Roman" panose="02020603050405020304" pitchFamily="18" charset="0"/>
              </a:rPr>
              <a:t>cua</a:t>
            </a:r>
            <a:endParaRPr lang="en-US" sz="44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76CEC8D-3495-4E9F-A5CE-03E2A5B14FEE}"/>
              </a:ext>
            </a:extLst>
          </p:cNvPr>
          <p:cNvSpPr/>
          <p:nvPr/>
        </p:nvSpPr>
        <p:spPr>
          <a:xfrm>
            <a:off x="952075" y="3726934"/>
            <a:ext cx="4589718" cy="923330"/>
          </a:xfrm>
          <a:prstGeom prst="rect">
            <a:avLst/>
          </a:prstGeom>
        </p:spPr>
        <p:txBody>
          <a:bodyPr wrap="none">
            <a:spAutoFit/>
          </a:bodyPr>
          <a:lstStyle/>
          <a:p>
            <a:r>
              <a:rPr lang="en-US" sz="5400" dirty="0" err="1">
                <a:solidFill>
                  <a:schemeClr val="bg1"/>
                </a:solidFill>
                <a:latin typeface="Times New Roman" panose="02020603050405020304" pitchFamily="18" charset="0"/>
                <a:cs typeface="Times New Roman" panose="02020603050405020304" pitchFamily="18" charset="0"/>
              </a:rPr>
              <a:t>tuỳ</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bút</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sông</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Đà</a:t>
            </a:r>
            <a:endParaRPr lang="en-US" sz="5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2955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ân Nguyễn – Wikipedia tiếng Việt">
            <a:extLst>
              <a:ext uri="{FF2B5EF4-FFF2-40B4-BE49-F238E27FC236}">
                <a16:creationId xmlns:a16="http://schemas.microsoft.com/office/drawing/2014/main" id="{3247945E-B631-4E66-B190-AFF11B476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465135" cy="68921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433004F-38F3-42F3-898D-FDB46E5B6B17}"/>
              </a:ext>
            </a:extLst>
          </p:cNvPr>
          <p:cNvSpPr/>
          <p:nvPr/>
        </p:nvSpPr>
        <p:spPr>
          <a:xfrm>
            <a:off x="5784111" y="920621"/>
            <a:ext cx="6096000" cy="5016758"/>
          </a:xfrm>
          <a:prstGeom prst="rect">
            <a:avLst/>
          </a:prstGeom>
        </p:spPr>
        <p:txBody>
          <a:bodyPr>
            <a:spAutoFit/>
          </a:bodyPr>
          <a:lstStyle/>
          <a:p>
            <a:r>
              <a:rPr lang="vi-VN" sz="4000" b="1" dirty="0">
                <a:latin typeface="Cotta"/>
                <a:ea typeface="Times New Roman" panose="02020603050405020304" pitchFamily="18" charset="0"/>
                <a:cs typeface="Times New Roman" panose="02020603050405020304" pitchFamily="18" charset="0"/>
              </a:rPr>
              <a:t>Phong cách sáng tác của tác giả được đánh giá lại bằng một từ “ngông”. Nguyễn Tuân ngông trên sự tài ba, xuất chúng, khí chất hơn người từ ngoài đời sống thực đến đời sống văn chương</a:t>
            </a:r>
            <a:endParaRPr lang="en-US" sz="4000" b="1" dirty="0">
              <a:latin typeface="Cotta"/>
            </a:endParaRPr>
          </a:p>
        </p:txBody>
      </p:sp>
    </p:spTree>
    <p:extLst>
      <p:ext uri="{BB962C8B-B14F-4D97-AF65-F5344CB8AC3E}">
        <p14:creationId xmlns:p14="http://schemas.microsoft.com/office/powerpoint/2010/main" val="220398485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ảnh tượng cuộc vượt thác có một không hai trong Người lái đò Sông Đà của  Nguyễn Tuân - Theki.vn">
            <a:extLst>
              <a:ext uri="{FF2B5EF4-FFF2-40B4-BE49-F238E27FC236}">
                <a16:creationId xmlns:a16="http://schemas.microsoft.com/office/drawing/2014/main" id="{F07AB692-07E1-451B-BB7E-81932F5C52C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
                    </a14:imgEffect>
                  </a14:imgLayer>
                </a14:imgProps>
              </a:ext>
              <a:ext uri="{28A0092B-C50C-407E-A947-70E740481C1C}">
                <a14:useLocalDpi xmlns:a14="http://schemas.microsoft.com/office/drawing/2010/main" val="0"/>
              </a:ext>
            </a:extLst>
          </a:blip>
          <a:srcRect l="14869" t="5709" b="18527"/>
          <a:stretch/>
        </p:blipFill>
        <p:spPr bwMode="auto">
          <a:xfrm>
            <a:off x="0" y="-32083"/>
            <a:ext cx="12192000" cy="68900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ảnh tượng cuộc vượt thác có một không hai trong Người lái đò Sông Đà của  Nguyễn Tuân - Theki.vn">
            <a:extLst>
              <a:ext uri="{FF2B5EF4-FFF2-40B4-BE49-F238E27FC236}">
                <a16:creationId xmlns:a16="http://schemas.microsoft.com/office/drawing/2014/main" id="{35D1091A-7CD2-4B5C-B7E1-4917DB8FCEEC}"/>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sharpenSoften amount="-100000"/>
                    </a14:imgEffect>
                    <a14:imgEffect>
                      <a14:brightnessContrast bright="-50000"/>
                    </a14:imgEffect>
                  </a14:imgLayer>
                </a14:imgProps>
              </a:ext>
              <a:ext uri="{28A0092B-C50C-407E-A947-70E740481C1C}">
                <a14:useLocalDpi xmlns:a14="http://schemas.microsoft.com/office/drawing/2010/main" val="0"/>
              </a:ext>
            </a:extLst>
          </a:blip>
          <a:srcRect t="5709" r="45789" b="5294"/>
          <a:stretch/>
        </p:blipFill>
        <p:spPr bwMode="auto">
          <a:xfrm>
            <a:off x="0" y="0"/>
            <a:ext cx="6609348" cy="68900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0AF058E-5BC7-499F-8212-229622A877C5}"/>
              </a:ext>
            </a:extLst>
          </p:cNvPr>
          <p:cNvSpPr/>
          <p:nvPr/>
        </p:nvSpPr>
        <p:spPr>
          <a:xfrm>
            <a:off x="0" y="149777"/>
            <a:ext cx="6609348" cy="6740307"/>
          </a:xfrm>
          <a:prstGeom prst="rect">
            <a:avLst/>
          </a:prstGeom>
        </p:spPr>
        <p:txBody>
          <a:bodyPr wrap="square">
            <a:spAutoFit/>
          </a:bodyPr>
          <a:lstStyle/>
          <a:p>
            <a:pPr algn="ctr"/>
            <a:r>
              <a:rPr lang="vi-VN" sz="3600" i="0" dirty="0">
                <a:solidFill>
                  <a:schemeClr val="bg1"/>
                </a:solidFill>
                <a:effectLst/>
                <a:latin typeface="+mj-lt"/>
              </a:rPr>
              <a:t>…Còn xa lắm mới đến cái thác dưới. Nhưng đã thấy tiếng nước réo gần mãi lại réo to mãi lên. Tiếng nước thác nghe như là oán trách gì, rồi lại như là van xin, rồi lại như là khiêu khích, giọng gằn mà chế nhạo. Thế rồi nó rống lên như tiếng một ngàn con trâu mộng đang lồng lộn giữa rừng vầu rừng tre nứa nổ lửa, đang phá tuông rừng lửa, rừng lửa cùng gầm thét với đàn trâu da cháy bùng bùng.</a:t>
            </a:r>
            <a:endParaRPr lang="en-US" sz="3600" dirty="0">
              <a:solidFill>
                <a:schemeClr val="bg1"/>
              </a:solidFill>
              <a:latin typeface="+mj-lt"/>
            </a:endParaRPr>
          </a:p>
        </p:txBody>
      </p:sp>
      <p:pic>
        <p:nvPicPr>
          <p:cNvPr id="9" name="Picture 4" descr="Cảnh tượng cuộc vượt thác có một không hai trong Người lái đò Sông Đà của  Nguyễn Tuân - Theki.vn">
            <a:extLst>
              <a:ext uri="{FF2B5EF4-FFF2-40B4-BE49-F238E27FC236}">
                <a16:creationId xmlns:a16="http://schemas.microsoft.com/office/drawing/2014/main" id="{24F06192-B62C-417B-94D2-9A016407F99A}"/>
              </a:ext>
            </a:extLst>
          </p:cNvPr>
          <p:cNvPicPr>
            <a:picLocks noChangeAspect="1" noChangeArrowheads="1"/>
          </p:cNvPicPr>
          <p:nvPr/>
        </p:nvPicPr>
        <p:blipFill rotWithShape="1">
          <a:blip r:embed="rId5">
            <a:extLst>
              <a:ext uri="{BEBA8EAE-BF5A-486C-A8C5-ECC9F3942E4B}">
                <a14:imgProps xmlns:a14="http://schemas.microsoft.com/office/drawing/2010/main">
                  <a14:imgLayer r:embed="rId3">
                    <a14:imgEffect>
                      <a14:sharpenSoften amount="-100000"/>
                    </a14:imgEffect>
                    <a14:imgEffect>
                      <a14:brightnessContrast bright="-30000"/>
                    </a14:imgEffect>
                  </a14:imgLayer>
                </a14:imgProps>
              </a:ext>
              <a:ext uri="{28A0092B-C50C-407E-A947-70E740481C1C}">
                <a14:useLocalDpi xmlns:a14="http://schemas.microsoft.com/office/drawing/2010/main" val="0"/>
              </a:ext>
            </a:extLst>
          </a:blip>
          <a:srcRect l="102017" t="5709" r="-8626" b="18527"/>
          <a:stretch/>
        </p:blipFill>
        <p:spPr bwMode="auto">
          <a:xfrm>
            <a:off x="12480758" y="-32083"/>
            <a:ext cx="946484" cy="68900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A830E69-9178-4228-8264-AC13B00F0193}"/>
              </a:ext>
            </a:extLst>
          </p:cNvPr>
          <p:cNvSpPr/>
          <p:nvPr/>
        </p:nvSpPr>
        <p:spPr>
          <a:xfrm>
            <a:off x="12192000" y="0"/>
            <a:ext cx="5879432" cy="6740307"/>
          </a:xfrm>
          <a:prstGeom prst="rect">
            <a:avLst/>
          </a:prstGeom>
        </p:spPr>
        <p:txBody>
          <a:bodyPr wrap="square">
            <a:spAutoFit/>
          </a:bodyPr>
          <a:lstStyle/>
          <a:p>
            <a:r>
              <a:rPr lang="en-US" sz="3600" dirty="0">
                <a:solidFill>
                  <a:schemeClr val="bg1"/>
                </a:solidFill>
                <a:latin typeface="Cotta"/>
              </a:rPr>
              <a:t>- </a:t>
            </a:r>
            <a:r>
              <a:rPr lang="en-US" sz="3600" dirty="0" err="1">
                <a:solidFill>
                  <a:schemeClr val="bg1"/>
                </a:solidFill>
                <a:latin typeface="Cotta"/>
              </a:rPr>
              <a:t>Nghệ</a:t>
            </a:r>
            <a:r>
              <a:rPr lang="en-US" sz="3600" dirty="0">
                <a:solidFill>
                  <a:schemeClr val="bg1"/>
                </a:solidFill>
                <a:latin typeface="Cotta"/>
              </a:rPr>
              <a:t> </a:t>
            </a:r>
            <a:r>
              <a:rPr lang="en-US" sz="3600" dirty="0" err="1">
                <a:solidFill>
                  <a:schemeClr val="bg1"/>
                </a:solidFill>
                <a:latin typeface="Cotta"/>
              </a:rPr>
              <a:t>thuật</a:t>
            </a:r>
            <a:r>
              <a:rPr lang="en-US" sz="3600" dirty="0">
                <a:solidFill>
                  <a:schemeClr val="bg1"/>
                </a:solidFill>
                <a:latin typeface="Cotta"/>
              </a:rPr>
              <a:t>: </a:t>
            </a:r>
            <a:r>
              <a:rPr lang="en-US" sz="3600" dirty="0" err="1">
                <a:solidFill>
                  <a:schemeClr val="bg1"/>
                </a:solidFill>
                <a:latin typeface="Cotta"/>
              </a:rPr>
              <a:t>nhân</a:t>
            </a:r>
            <a:r>
              <a:rPr lang="en-US" sz="3600" dirty="0">
                <a:solidFill>
                  <a:schemeClr val="bg1"/>
                </a:solidFill>
                <a:latin typeface="Cotta"/>
              </a:rPr>
              <a:t> </a:t>
            </a:r>
            <a:r>
              <a:rPr lang="en-US" sz="3600" dirty="0" err="1">
                <a:solidFill>
                  <a:schemeClr val="bg1"/>
                </a:solidFill>
                <a:latin typeface="Cotta"/>
              </a:rPr>
              <a:t>hoá</a:t>
            </a:r>
            <a:r>
              <a:rPr lang="en-US" sz="3600" dirty="0">
                <a:solidFill>
                  <a:schemeClr val="bg1"/>
                </a:solidFill>
                <a:latin typeface="Cotta"/>
              </a:rPr>
              <a:t>, </a:t>
            </a:r>
            <a:r>
              <a:rPr lang="en-US" sz="3600" dirty="0" err="1">
                <a:solidFill>
                  <a:schemeClr val="bg1"/>
                </a:solidFill>
                <a:latin typeface="Cotta"/>
              </a:rPr>
              <a:t>liên</a:t>
            </a:r>
            <a:r>
              <a:rPr lang="en-US" sz="3600" dirty="0">
                <a:solidFill>
                  <a:schemeClr val="bg1"/>
                </a:solidFill>
                <a:latin typeface="Cotta"/>
              </a:rPr>
              <a:t> </a:t>
            </a:r>
            <a:r>
              <a:rPr lang="en-US" sz="3600" dirty="0" err="1">
                <a:solidFill>
                  <a:schemeClr val="bg1"/>
                </a:solidFill>
                <a:latin typeface="Cotta"/>
              </a:rPr>
              <a:t>tưởng</a:t>
            </a:r>
            <a:r>
              <a:rPr lang="en-US" sz="3600" dirty="0">
                <a:solidFill>
                  <a:schemeClr val="bg1"/>
                </a:solidFill>
                <a:latin typeface="Cotta"/>
              </a:rPr>
              <a:t>, so </a:t>
            </a:r>
            <a:r>
              <a:rPr lang="en-US" sz="3600" dirty="0" err="1">
                <a:solidFill>
                  <a:schemeClr val="bg1"/>
                </a:solidFill>
                <a:latin typeface="Cotta"/>
              </a:rPr>
              <a:t>sánh</a:t>
            </a:r>
            <a:r>
              <a:rPr lang="en-US" sz="3600" dirty="0">
                <a:solidFill>
                  <a:schemeClr val="bg1"/>
                </a:solidFill>
                <a:latin typeface="Cotta"/>
              </a:rPr>
              <a:t>, </a:t>
            </a:r>
            <a:r>
              <a:rPr lang="en-US" sz="3600" dirty="0" err="1">
                <a:solidFill>
                  <a:schemeClr val="bg1"/>
                </a:solidFill>
                <a:latin typeface="Cotta"/>
              </a:rPr>
              <a:t>liệt</a:t>
            </a:r>
            <a:r>
              <a:rPr lang="en-US" sz="3600" dirty="0">
                <a:solidFill>
                  <a:schemeClr val="bg1"/>
                </a:solidFill>
                <a:latin typeface="Cotta"/>
              </a:rPr>
              <a:t> </a:t>
            </a:r>
            <a:r>
              <a:rPr lang="en-US" sz="3600" dirty="0" err="1">
                <a:solidFill>
                  <a:schemeClr val="bg1"/>
                </a:solidFill>
                <a:latin typeface="Cotta"/>
              </a:rPr>
              <a:t>kê</a:t>
            </a:r>
            <a:r>
              <a:rPr lang="en-US" sz="3600" dirty="0">
                <a:solidFill>
                  <a:schemeClr val="bg1"/>
                </a:solidFill>
                <a:latin typeface="Cotta"/>
              </a:rPr>
              <a:t> - </a:t>
            </a:r>
            <a:r>
              <a:rPr lang="en-US" sz="3600" dirty="0" err="1">
                <a:solidFill>
                  <a:schemeClr val="bg1"/>
                </a:solidFill>
                <a:latin typeface="Cotta"/>
              </a:rPr>
              <a:t>Miêu</a:t>
            </a:r>
            <a:r>
              <a:rPr lang="en-US" sz="3600" dirty="0">
                <a:solidFill>
                  <a:schemeClr val="bg1"/>
                </a:solidFill>
                <a:latin typeface="Cotta"/>
              </a:rPr>
              <a:t> </a:t>
            </a:r>
            <a:r>
              <a:rPr lang="en-US" sz="3600" dirty="0" err="1">
                <a:solidFill>
                  <a:schemeClr val="bg1"/>
                </a:solidFill>
                <a:latin typeface="Cotta"/>
              </a:rPr>
              <a:t>tả</a:t>
            </a:r>
            <a:r>
              <a:rPr lang="en-US" sz="3600" dirty="0">
                <a:solidFill>
                  <a:schemeClr val="bg1"/>
                </a:solidFill>
                <a:latin typeface="Cotta"/>
              </a:rPr>
              <a:t> </a:t>
            </a:r>
            <a:r>
              <a:rPr lang="en-US" sz="3600" dirty="0" err="1">
                <a:solidFill>
                  <a:schemeClr val="bg1"/>
                </a:solidFill>
                <a:latin typeface="Cotta"/>
              </a:rPr>
              <a:t>giống</a:t>
            </a:r>
            <a:r>
              <a:rPr lang="en-US" sz="3600" dirty="0">
                <a:solidFill>
                  <a:schemeClr val="bg1"/>
                </a:solidFill>
                <a:latin typeface="Cotta"/>
              </a:rPr>
              <a:t> </a:t>
            </a:r>
            <a:r>
              <a:rPr lang="en-US" sz="3600" dirty="0" err="1">
                <a:solidFill>
                  <a:schemeClr val="bg1"/>
                </a:solidFill>
                <a:latin typeface="Cotta"/>
              </a:rPr>
              <a:t>như</a:t>
            </a:r>
            <a:r>
              <a:rPr lang="en-US" sz="3600" dirty="0">
                <a:solidFill>
                  <a:schemeClr val="bg1"/>
                </a:solidFill>
                <a:latin typeface="Cotta"/>
              </a:rPr>
              <a:t> </a:t>
            </a:r>
            <a:r>
              <a:rPr lang="en-US" sz="3600" dirty="0" err="1">
                <a:solidFill>
                  <a:schemeClr val="bg1"/>
                </a:solidFill>
                <a:latin typeface="Cotta"/>
              </a:rPr>
              <a:t>một</a:t>
            </a:r>
            <a:r>
              <a:rPr lang="en-US" sz="3600" dirty="0">
                <a:solidFill>
                  <a:schemeClr val="bg1"/>
                </a:solidFill>
                <a:latin typeface="Cotta"/>
              </a:rPr>
              <a:t> </a:t>
            </a:r>
            <a:r>
              <a:rPr lang="en-US" sz="3600" dirty="0" err="1">
                <a:solidFill>
                  <a:schemeClr val="bg1"/>
                </a:solidFill>
                <a:latin typeface="Cotta"/>
              </a:rPr>
              <a:t>loài</a:t>
            </a:r>
            <a:r>
              <a:rPr lang="en-US" sz="3600" dirty="0">
                <a:solidFill>
                  <a:schemeClr val="bg1"/>
                </a:solidFill>
                <a:latin typeface="Cotta"/>
              </a:rPr>
              <a:t> </a:t>
            </a:r>
            <a:r>
              <a:rPr lang="en-US" sz="3600" dirty="0" err="1">
                <a:solidFill>
                  <a:schemeClr val="bg1"/>
                </a:solidFill>
                <a:latin typeface="Cotta"/>
              </a:rPr>
              <a:t>thuỷ</a:t>
            </a:r>
            <a:r>
              <a:rPr lang="en-US" sz="3600" dirty="0">
                <a:solidFill>
                  <a:schemeClr val="bg1"/>
                </a:solidFill>
                <a:latin typeface="Cotta"/>
              </a:rPr>
              <a:t> </a:t>
            </a:r>
            <a:r>
              <a:rPr lang="en-US" sz="3600" dirty="0" err="1">
                <a:solidFill>
                  <a:schemeClr val="bg1"/>
                </a:solidFill>
                <a:latin typeface="Cotta"/>
              </a:rPr>
              <a:t>quái</a:t>
            </a:r>
            <a:r>
              <a:rPr lang="en-US" sz="3600" dirty="0">
                <a:solidFill>
                  <a:schemeClr val="bg1"/>
                </a:solidFill>
                <a:latin typeface="Cotta"/>
              </a:rPr>
              <a:t> hung </a:t>
            </a:r>
            <a:r>
              <a:rPr lang="en-US" sz="3600" dirty="0" err="1">
                <a:solidFill>
                  <a:schemeClr val="bg1"/>
                </a:solidFill>
                <a:latin typeface="Cotta"/>
              </a:rPr>
              <a:t>bạo</a:t>
            </a:r>
            <a:r>
              <a:rPr lang="en-US" sz="3600" dirty="0">
                <a:solidFill>
                  <a:schemeClr val="bg1"/>
                </a:solidFill>
                <a:latin typeface="Cotta"/>
              </a:rPr>
              <a:t>.- </a:t>
            </a:r>
            <a:r>
              <a:rPr lang="en-US" sz="3600" dirty="0" err="1">
                <a:solidFill>
                  <a:schemeClr val="bg1"/>
                </a:solidFill>
                <a:latin typeface="Cotta"/>
              </a:rPr>
              <a:t>Chú</a:t>
            </a:r>
            <a:r>
              <a:rPr lang="en-US" sz="3600" dirty="0">
                <a:solidFill>
                  <a:schemeClr val="bg1"/>
                </a:solidFill>
                <a:latin typeface="Cotta"/>
              </a:rPr>
              <a:t> ý </a:t>
            </a:r>
            <a:r>
              <a:rPr lang="en-US" sz="3600" dirty="0" err="1">
                <a:solidFill>
                  <a:schemeClr val="bg1"/>
                </a:solidFill>
                <a:latin typeface="Cotta"/>
              </a:rPr>
              <a:t>vào</a:t>
            </a:r>
            <a:r>
              <a:rPr lang="en-US" sz="3600" dirty="0">
                <a:solidFill>
                  <a:schemeClr val="bg1"/>
                </a:solidFill>
                <a:latin typeface="Cotta"/>
              </a:rPr>
              <a:t> </a:t>
            </a:r>
            <a:r>
              <a:rPr lang="en-US" sz="3600" dirty="0" err="1">
                <a:solidFill>
                  <a:schemeClr val="bg1"/>
                </a:solidFill>
                <a:latin typeface="Cotta"/>
              </a:rPr>
              <a:t>âm</a:t>
            </a:r>
            <a:r>
              <a:rPr lang="en-US" sz="3600" dirty="0">
                <a:solidFill>
                  <a:schemeClr val="bg1"/>
                </a:solidFill>
                <a:latin typeface="Cotta"/>
              </a:rPr>
              <a:t> </a:t>
            </a:r>
            <a:r>
              <a:rPr lang="en-US" sz="3600" dirty="0" err="1">
                <a:solidFill>
                  <a:schemeClr val="bg1"/>
                </a:solidFill>
                <a:latin typeface="Cotta"/>
              </a:rPr>
              <a:t>thanh</a:t>
            </a:r>
            <a:r>
              <a:rPr lang="en-US" sz="3600" dirty="0">
                <a:solidFill>
                  <a:schemeClr val="bg1"/>
                </a:solidFill>
                <a:latin typeface="Cotta"/>
              </a:rPr>
              <a:t> </a:t>
            </a:r>
            <a:r>
              <a:rPr lang="en-US" sz="3600" dirty="0" err="1">
                <a:solidFill>
                  <a:schemeClr val="bg1"/>
                </a:solidFill>
                <a:latin typeface="Cotta"/>
              </a:rPr>
              <a:t>và</a:t>
            </a:r>
            <a:r>
              <a:rPr lang="en-US" sz="3600" dirty="0">
                <a:solidFill>
                  <a:schemeClr val="bg1"/>
                </a:solidFill>
                <a:latin typeface="Cotta"/>
              </a:rPr>
              <a:t> </a:t>
            </a:r>
            <a:r>
              <a:rPr lang="en-US" sz="3600" dirty="0" err="1">
                <a:solidFill>
                  <a:schemeClr val="bg1"/>
                </a:solidFill>
                <a:latin typeface="Cotta"/>
              </a:rPr>
              <a:t>miêu</a:t>
            </a:r>
            <a:r>
              <a:rPr lang="en-US" sz="3600" dirty="0">
                <a:solidFill>
                  <a:schemeClr val="bg1"/>
                </a:solidFill>
                <a:latin typeface="Cotta"/>
              </a:rPr>
              <a:t> </a:t>
            </a:r>
            <a:r>
              <a:rPr lang="en-US" sz="3600" dirty="0" err="1">
                <a:solidFill>
                  <a:schemeClr val="bg1"/>
                </a:solidFill>
                <a:latin typeface="Cotta"/>
              </a:rPr>
              <a:t>tả</a:t>
            </a:r>
            <a:r>
              <a:rPr lang="en-US" sz="3600" dirty="0">
                <a:solidFill>
                  <a:schemeClr val="bg1"/>
                </a:solidFill>
                <a:latin typeface="Cotta"/>
              </a:rPr>
              <a:t> </a:t>
            </a:r>
            <a:r>
              <a:rPr lang="en-US" sz="3600" dirty="0" err="1">
                <a:solidFill>
                  <a:schemeClr val="bg1"/>
                </a:solidFill>
                <a:latin typeface="Cotta"/>
              </a:rPr>
              <a:t>lần</a:t>
            </a:r>
            <a:r>
              <a:rPr lang="en-US" sz="3600" dirty="0">
                <a:solidFill>
                  <a:schemeClr val="bg1"/>
                </a:solidFill>
                <a:latin typeface="Cotta"/>
              </a:rPr>
              <a:t> </a:t>
            </a:r>
            <a:r>
              <a:rPr lang="en-US" sz="3600" dirty="0" err="1">
                <a:solidFill>
                  <a:schemeClr val="bg1"/>
                </a:solidFill>
                <a:latin typeface="Cotta"/>
              </a:rPr>
              <a:t>lượt</a:t>
            </a:r>
            <a:r>
              <a:rPr lang="en-US" sz="3600" dirty="0">
                <a:solidFill>
                  <a:schemeClr val="bg1"/>
                </a:solidFill>
                <a:latin typeface="Cotta"/>
              </a:rPr>
              <a:t> </a:t>
            </a:r>
            <a:r>
              <a:rPr lang="en-US" sz="3600" dirty="0" err="1">
                <a:solidFill>
                  <a:schemeClr val="bg1"/>
                </a:solidFill>
                <a:latin typeface="Cotta"/>
              </a:rPr>
              <a:t>theo</a:t>
            </a:r>
            <a:r>
              <a:rPr lang="en-US" sz="3600" dirty="0">
                <a:solidFill>
                  <a:schemeClr val="bg1"/>
                </a:solidFill>
                <a:latin typeface="Cotta"/>
              </a:rPr>
              <a:t> </a:t>
            </a:r>
            <a:r>
              <a:rPr lang="en-US" sz="3600" dirty="0" err="1">
                <a:solidFill>
                  <a:schemeClr val="bg1"/>
                </a:solidFill>
                <a:latin typeface="Cotta"/>
              </a:rPr>
              <a:t>trình</a:t>
            </a:r>
            <a:r>
              <a:rPr lang="en-US" sz="3600" dirty="0">
                <a:solidFill>
                  <a:schemeClr val="bg1"/>
                </a:solidFill>
                <a:latin typeface="Cotta"/>
              </a:rPr>
              <a:t> </a:t>
            </a:r>
            <a:r>
              <a:rPr lang="en-US" sz="3600" dirty="0" err="1">
                <a:solidFill>
                  <a:schemeClr val="bg1"/>
                </a:solidFill>
                <a:latin typeface="Cotta"/>
              </a:rPr>
              <a:t>tự</a:t>
            </a:r>
            <a:r>
              <a:rPr lang="en-US" sz="3600" dirty="0">
                <a:solidFill>
                  <a:schemeClr val="bg1"/>
                </a:solidFill>
                <a:latin typeface="Cotta"/>
              </a:rPr>
              <a:t> </a:t>
            </a:r>
            <a:r>
              <a:rPr lang="en-US" sz="3600" dirty="0" err="1">
                <a:solidFill>
                  <a:schemeClr val="bg1"/>
                </a:solidFill>
                <a:latin typeface="Cotta"/>
              </a:rPr>
              <a:t>từ</a:t>
            </a:r>
            <a:r>
              <a:rPr lang="en-US" sz="3600" dirty="0">
                <a:solidFill>
                  <a:schemeClr val="bg1"/>
                </a:solidFill>
                <a:latin typeface="Cotta"/>
              </a:rPr>
              <a:t> </a:t>
            </a:r>
            <a:r>
              <a:rPr lang="en-US" sz="3600" dirty="0" err="1">
                <a:solidFill>
                  <a:schemeClr val="bg1"/>
                </a:solidFill>
                <a:latin typeface="Cotta"/>
              </a:rPr>
              <a:t>xa</a:t>
            </a:r>
            <a:r>
              <a:rPr lang="en-US" sz="3600" dirty="0">
                <a:solidFill>
                  <a:schemeClr val="bg1"/>
                </a:solidFill>
                <a:latin typeface="Cotta"/>
              </a:rPr>
              <a:t> </a:t>
            </a:r>
            <a:r>
              <a:rPr lang="en-US" sz="3600" dirty="0" err="1">
                <a:solidFill>
                  <a:schemeClr val="bg1"/>
                </a:solidFill>
                <a:latin typeface="Cotta"/>
              </a:rPr>
              <a:t>đến</a:t>
            </a:r>
            <a:r>
              <a:rPr lang="en-US" sz="3600" dirty="0">
                <a:solidFill>
                  <a:schemeClr val="bg1"/>
                </a:solidFill>
                <a:latin typeface="Cotta"/>
              </a:rPr>
              <a:t> </a:t>
            </a:r>
            <a:r>
              <a:rPr lang="en-US" sz="3600" dirty="0" err="1">
                <a:solidFill>
                  <a:schemeClr val="bg1"/>
                </a:solidFill>
                <a:latin typeface="Cotta"/>
              </a:rPr>
              <a:t>gần</a:t>
            </a:r>
            <a:r>
              <a:rPr lang="en-US" sz="3600" dirty="0">
                <a:solidFill>
                  <a:schemeClr val="bg1"/>
                </a:solidFill>
                <a:latin typeface="Cotta"/>
              </a:rPr>
              <a:t>.- </a:t>
            </a:r>
            <a:r>
              <a:rPr lang="en-US" sz="3600" dirty="0" err="1">
                <a:solidFill>
                  <a:schemeClr val="bg1"/>
                </a:solidFill>
                <a:latin typeface="Cotta"/>
              </a:rPr>
              <a:t>Vang</a:t>
            </a:r>
            <a:r>
              <a:rPr lang="en-US" sz="3600" dirty="0">
                <a:solidFill>
                  <a:schemeClr val="bg1"/>
                </a:solidFill>
                <a:latin typeface="Cotta"/>
              </a:rPr>
              <a:t> </a:t>
            </a:r>
            <a:r>
              <a:rPr lang="en-US" sz="3600" dirty="0" err="1">
                <a:solidFill>
                  <a:schemeClr val="bg1"/>
                </a:solidFill>
                <a:latin typeface="Cotta"/>
              </a:rPr>
              <a:t>dậy</a:t>
            </a:r>
            <a:r>
              <a:rPr lang="en-US" sz="3600" dirty="0">
                <a:solidFill>
                  <a:schemeClr val="bg1"/>
                </a:solidFill>
                <a:latin typeface="Cotta"/>
              </a:rPr>
              <a:t> </a:t>
            </a:r>
            <a:r>
              <a:rPr lang="en-US" sz="3600" dirty="0" err="1">
                <a:solidFill>
                  <a:schemeClr val="bg1"/>
                </a:solidFill>
                <a:latin typeface="Cotta"/>
              </a:rPr>
              <a:t>cả</a:t>
            </a:r>
            <a:r>
              <a:rPr lang="en-US" sz="3600" dirty="0">
                <a:solidFill>
                  <a:schemeClr val="bg1"/>
                </a:solidFill>
                <a:latin typeface="Cotta"/>
              </a:rPr>
              <a:t> </a:t>
            </a:r>
            <a:r>
              <a:rPr lang="en-US" sz="3600" dirty="0" err="1">
                <a:solidFill>
                  <a:schemeClr val="bg1"/>
                </a:solidFill>
                <a:latin typeface="Cotta"/>
              </a:rPr>
              <a:t>một</a:t>
            </a:r>
            <a:r>
              <a:rPr lang="en-US" sz="3600" dirty="0">
                <a:solidFill>
                  <a:schemeClr val="bg1"/>
                </a:solidFill>
                <a:latin typeface="Cotta"/>
              </a:rPr>
              <a:t> </a:t>
            </a:r>
            <a:r>
              <a:rPr lang="en-US" sz="3600" dirty="0" err="1">
                <a:solidFill>
                  <a:schemeClr val="bg1"/>
                </a:solidFill>
                <a:latin typeface="Cotta"/>
              </a:rPr>
              <a:t>vùng</a:t>
            </a:r>
            <a:r>
              <a:rPr lang="en-US" sz="3600" dirty="0">
                <a:solidFill>
                  <a:schemeClr val="bg1"/>
                </a:solidFill>
                <a:latin typeface="Cotta"/>
              </a:rPr>
              <a:t> </a:t>
            </a:r>
            <a:r>
              <a:rPr lang="en-US" sz="3600" dirty="0" err="1">
                <a:solidFill>
                  <a:schemeClr val="bg1"/>
                </a:solidFill>
                <a:latin typeface="Cotta"/>
              </a:rPr>
              <a:t>trời</a:t>
            </a:r>
            <a:r>
              <a:rPr lang="en-US" sz="3600" dirty="0">
                <a:solidFill>
                  <a:schemeClr val="bg1"/>
                </a:solidFill>
                <a:latin typeface="Cotta"/>
              </a:rPr>
              <a:t> </a:t>
            </a:r>
            <a:r>
              <a:rPr lang="en-US" sz="3600" dirty="0" err="1">
                <a:solidFill>
                  <a:schemeClr val="bg1"/>
                </a:solidFill>
                <a:latin typeface="Cotta"/>
              </a:rPr>
              <a:t>đất.Động</a:t>
            </a:r>
            <a:r>
              <a:rPr lang="en-US" sz="3600" dirty="0">
                <a:solidFill>
                  <a:schemeClr val="bg1"/>
                </a:solidFill>
                <a:latin typeface="Cotta"/>
              </a:rPr>
              <a:t> </a:t>
            </a:r>
            <a:r>
              <a:rPr lang="en-US" sz="3600" dirty="0" err="1">
                <a:solidFill>
                  <a:schemeClr val="bg1"/>
                </a:solidFill>
                <a:latin typeface="Cotta"/>
              </a:rPr>
              <a:t>từ</a:t>
            </a:r>
            <a:r>
              <a:rPr lang="en-US" sz="3600" dirty="0">
                <a:solidFill>
                  <a:schemeClr val="bg1"/>
                </a:solidFill>
                <a:latin typeface="Cotta"/>
              </a:rPr>
              <a:t> “ </a:t>
            </a:r>
            <a:r>
              <a:rPr lang="en-US" sz="3600" dirty="0" err="1">
                <a:solidFill>
                  <a:schemeClr val="bg1"/>
                </a:solidFill>
                <a:latin typeface="Cotta"/>
              </a:rPr>
              <a:t>réo</a:t>
            </a:r>
            <a:r>
              <a:rPr lang="en-US" sz="3600" dirty="0">
                <a:solidFill>
                  <a:schemeClr val="bg1"/>
                </a:solidFill>
                <a:latin typeface="Cotta"/>
              </a:rPr>
              <a:t>” </a:t>
            </a:r>
            <a:r>
              <a:rPr lang="en-US" sz="3600" dirty="0" err="1">
                <a:solidFill>
                  <a:schemeClr val="bg1"/>
                </a:solidFill>
                <a:latin typeface="Cotta"/>
              </a:rPr>
              <a:t>cùng</a:t>
            </a:r>
            <a:r>
              <a:rPr lang="en-US" sz="3600" dirty="0">
                <a:solidFill>
                  <a:schemeClr val="bg1"/>
                </a:solidFill>
                <a:latin typeface="Cotta"/>
              </a:rPr>
              <a:t> </a:t>
            </a:r>
            <a:r>
              <a:rPr lang="en-US" sz="3600" dirty="0" err="1">
                <a:solidFill>
                  <a:schemeClr val="bg1"/>
                </a:solidFill>
                <a:latin typeface="Cotta"/>
              </a:rPr>
              <a:t>cách</a:t>
            </a:r>
            <a:r>
              <a:rPr lang="en-US" sz="3600" dirty="0">
                <a:solidFill>
                  <a:schemeClr val="bg1"/>
                </a:solidFill>
                <a:latin typeface="Cotta"/>
              </a:rPr>
              <a:t> </a:t>
            </a:r>
            <a:r>
              <a:rPr lang="en-US" sz="3600" dirty="0" err="1">
                <a:solidFill>
                  <a:schemeClr val="bg1"/>
                </a:solidFill>
                <a:latin typeface="Cotta"/>
              </a:rPr>
              <a:t>nói</a:t>
            </a:r>
            <a:r>
              <a:rPr lang="en-US" sz="3600" dirty="0">
                <a:solidFill>
                  <a:schemeClr val="bg1"/>
                </a:solidFill>
                <a:latin typeface="Cotta"/>
              </a:rPr>
              <a:t> </a:t>
            </a:r>
            <a:r>
              <a:rPr lang="en-US" sz="3600" dirty="0" err="1">
                <a:solidFill>
                  <a:schemeClr val="bg1"/>
                </a:solidFill>
                <a:latin typeface="Cotta"/>
              </a:rPr>
              <a:t>tăng</a:t>
            </a:r>
            <a:r>
              <a:rPr lang="en-US" sz="3600" dirty="0">
                <a:solidFill>
                  <a:schemeClr val="bg1"/>
                </a:solidFill>
                <a:latin typeface="Cotta"/>
              </a:rPr>
              <a:t> </a:t>
            </a:r>
            <a:r>
              <a:rPr lang="en-US" sz="3600" dirty="0" err="1">
                <a:solidFill>
                  <a:schemeClr val="bg1"/>
                </a:solidFill>
                <a:latin typeface="Cotta"/>
              </a:rPr>
              <a:t>cấp</a:t>
            </a:r>
            <a:r>
              <a:rPr lang="en-US" sz="3600" dirty="0">
                <a:solidFill>
                  <a:schemeClr val="bg1"/>
                </a:solidFill>
                <a:latin typeface="Cotta"/>
              </a:rPr>
              <a:t>- </a:t>
            </a:r>
            <a:r>
              <a:rPr lang="en-US" sz="3600" dirty="0" err="1">
                <a:solidFill>
                  <a:schemeClr val="bg1"/>
                </a:solidFill>
                <a:latin typeface="Cotta"/>
              </a:rPr>
              <a:t>Bằng</a:t>
            </a:r>
            <a:r>
              <a:rPr lang="en-US" sz="3600" dirty="0">
                <a:solidFill>
                  <a:schemeClr val="bg1"/>
                </a:solidFill>
                <a:latin typeface="Cotta"/>
              </a:rPr>
              <a:t> </a:t>
            </a:r>
            <a:r>
              <a:rPr lang="en-US" sz="3600" dirty="0" err="1">
                <a:solidFill>
                  <a:schemeClr val="bg1"/>
                </a:solidFill>
                <a:latin typeface="Cotta"/>
              </a:rPr>
              <a:t>phép</a:t>
            </a:r>
            <a:r>
              <a:rPr lang="en-US" sz="3600" dirty="0">
                <a:solidFill>
                  <a:schemeClr val="bg1"/>
                </a:solidFill>
                <a:latin typeface="Cotta"/>
              </a:rPr>
              <a:t> </a:t>
            </a:r>
            <a:r>
              <a:rPr lang="en-US" sz="3600" dirty="0" err="1">
                <a:solidFill>
                  <a:schemeClr val="bg1"/>
                </a:solidFill>
                <a:latin typeface="Cotta"/>
              </a:rPr>
              <a:t>nhân</a:t>
            </a:r>
            <a:r>
              <a:rPr lang="en-US" sz="3600" dirty="0">
                <a:solidFill>
                  <a:schemeClr val="bg1"/>
                </a:solidFill>
                <a:latin typeface="Cotta"/>
              </a:rPr>
              <a:t> </a:t>
            </a:r>
            <a:r>
              <a:rPr lang="en-US" sz="3600" dirty="0" err="1">
                <a:solidFill>
                  <a:schemeClr val="bg1"/>
                </a:solidFill>
                <a:latin typeface="Cotta"/>
              </a:rPr>
              <a:t>hoá</a:t>
            </a:r>
            <a:r>
              <a:rPr lang="en-US" sz="3600" dirty="0">
                <a:solidFill>
                  <a:schemeClr val="bg1"/>
                </a:solidFill>
                <a:latin typeface="Cotta"/>
              </a:rPr>
              <a:t> </a:t>
            </a:r>
            <a:r>
              <a:rPr lang="en-US" sz="3600" dirty="0" err="1">
                <a:solidFill>
                  <a:schemeClr val="bg1"/>
                </a:solidFill>
                <a:latin typeface="Cotta"/>
              </a:rPr>
              <a:t>tác</a:t>
            </a:r>
            <a:r>
              <a:rPr lang="en-US" sz="3600" dirty="0">
                <a:solidFill>
                  <a:schemeClr val="bg1"/>
                </a:solidFill>
                <a:latin typeface="Cotta"/>
              </a:rPr>
              <a:t> </a:t>
            </a:r>
            <a:r>
              <a:rPr lang="en-US" sz="3600" dirty="0" err="1">
                <a:solidFill>
                  <a:schemeClr val="bg1"/>
                </a:solidFill>
                <a:latin typeface="Cotta"/>
              </a:rPr>
              <a:t>giả</a:t>
            </a:r>
            <a:r>
              <a:rPr lang="en-US" sz="3600" dirty="0">
                <a:solidFill>
                  <a:schemeClr val="bg1"/>
                </a:solidFill>
                <a:latin typeface="Cotta"/>
              </a:rPr>
              <a:t> </a:t>
            </a:r>
            <a:r>
              <a:rPr lang="en-US" sz="3600" dirty="0" err="1">
                <a:solidFill>
                  <a:schemeClr val="bg1"/>
                </a:solidFill>
                <a:latin typeface="Cotta"/>
              </a:rPr>
              <a:t>đã</a:t>
            </a:r>
            <a:r>
              <a:rPr lang="en-US" sz="3600" dirty="0">
                <a:solidFill>
                  <a:schemeClr val="bg1"/>
                </a:solidFill>
                <a:latin typeface="Cotta"/>
              </a:rPr>
              <a:t> </a:t>
            </a:r>
            <a:r>
              <a:rPr lang="en-US" sz="3600" dirty="0" err="1">
                <a:solidFill>
                  <a:schemeClr val="bg1"/>
                </a:solidFill>
                <a:latin typeface="Cotta"/>
              </a:rPr>
              <a:t>hình</a:t>
            </a:r>
            <a:r>
              <a:rPr lang="en-US" sz="3600" dirty="0">
                <a:solidFill>
                  <a:schemeClr val="bg1"/>
                </a:solidFill>
                <a:latin typeface="Cotta"/>
              </a:rPr>
              <a:t> dung con </a:t>
            </a:r>
            <a:r>
              <a:rPr lang="en-US" sz="3600" dirty="0" err="1">
                <a:solidFill>
                  <a:schemeClr val="bg1"/>
                </a:solidFill>
                <a:latin typeface="Cotta"/>
              </a:rPr>
              <a:t>sông</a:t>
            </a:r>
            <a:r>
              <a:rPr lang="en-US" sz="3600" dirty="0">
                <a:solidFill>
                  <a:schemeClr val="bg1"/>
                </a:solidFill>
                <a:latin typeface="Cotta"/>
              </a:rPr>
              <a:t> </a:t>
            </a:r>
            <a:r>
              <a:rPr lang="en-US" sz="3600" dirty="0" err="1">
                <a:solidFill>
                  <a:schemeClr val="bg1"/>
                </a:solidFill>
                <a:latin typeface="Cotta"/>
              </a:rPr>
              <a:t>đà</a:t>
            </a:r>
            <a:r>
              <a:rPr lang="en-US" sz="3600" dirty="0">
                <a:solidFill>
                  <a:schemeClr val="bg1"/>
                </a:solidFill>
                <a:latin typeface="Cotta"/>
              </a:rPr>
              <a:t> </a:t>
            </a:r>
            <a:r>
              <a:rPr lang="en-US" sz="3600" dirty="0" err="1">
                <a:solidFill>
                  <a:schemeClr val="bg1"/>
                </a:solidFill>
                <a:latin typeface="Cotta"/>
              </a:rPr>
              <a:t>như</a:t>
            </a:r>
            <a:r>
              <a:rPr lang="en-US" sz="3600" dirty="0">
                <a:solidFill>
                  <a:schemeClr val="bg1"/>
                </a:solidFill>
                <a:latin typeface="Cotta"/>
              </a:rPr>
              <a:t> </a:t>
            </a:r>
            <a:r>
              <a:rPr lang="en-US" sz="3600" dirty="0" err="1">
                <a:solidFill>
                  <a:schemeClr val="bg1"/>
                </a:solidFill>
                <a:latin typeface="Cotta"/>
              </a:rPr>
              <a:t>đang</a:t>
            </a:r>
            <a:r>
              <a:rPr lang="en-US" sz="3600" dirty="0">
                <a:solidFill>
                  <a:schemeClr val="bg1"/>
                </a:solidFill>
                <a:latin typeface="Cotta"/>
              </a:rPr>
              <a:t> </a:t>
            </a:r>
            <a:r>
              <a:rPr lang="en-US" sz="3600" dirty="0" err="1">
                <a:solidFill>
                  <a:schemeClr val="bg1"/>
                </a:solidFill>
                <a:latin typeface="Cotta"/>
              </a:rPr>
              <a:t>dùng</a:t>
            </a:r>
            <a:r>
              <a:rPr lang="en-US" sz="3600" dirty="0">
                <a:solidFill>
                  <a:schemeClr val="bg1"/>
                </a:solidFill>
                <a:latin typeface="Cotta"/>
              </a:rPr>
              <a:t> </a:t>
            </a:r>
            <a:r>
              <a:rPr lang="en-US" sz="3600" dirty="0" err="1">
                <a:solidFill>
                  <a:schemeClr val="bg1"/>
                </a:solidFill>
                <a:latin typeface="Cotta"/>
              </a:rPr>
              <a:t>thác</a:t>
            </a:r>
            <a:r>
              <a:rPr lang="en-US" sz="3600" dirty="0">
                <a:solidFill>
                  <a:schemeClr val="bg1"/>
                </a:solidFill>
                <a:latin typeface="Cotta"/>
              </a:rPr>
              <a:t> </a:t>
            </a:r>
            <a:r>
              <a:rPr lang="en-US" sz="3600" dirty="0" err="1">
                <a:solidFill>
                  <a:schemeClr val="bg1"/>
                </a:solidFill>
                <a:latin typeface="Cotta"/>
              </a:rPr>
              <a:t>để</a:t>
            </a:r>
            <a:r>
              <a:rPr lang="en-US" sz="3600" dirty="0">
                <a:solidFill>
                  <a:schemeClr val="bg1"/>
                </a:solidFill>
                <a:latin typeface="Cotta"/>
              </a:rPr>
              <a:t> </a:t>
            </a:r>
            <a:r>
              <a:rPr lang="en-US" sz="3600" dirty="0" err="1">
                <a:solidFill>
                  <a:schemeClr val="bg1"/>
                </a:solidFill>
                <a:latin typeface="Cotta"/>
              </a:rPr>
              <a:t>đánh</a:t>
            </a:r>
            <a:r>
              <a:rPr lang="en-US" sz="3600" dirty="0">
                <a:solidFill>
                  <a:schemeClr val="bg1"/>
                </a:solidFill>
                <a:latin typeface="Cotta"/>
              </a:rPr>
              <a:t> </a:t>
            </a:r>
            <a:r>
              <a:rPr lang="en-US" sz="3600" dirty="0" err="1">
                <a:solidFill>
                  <a:schemeClr val="bg1"/>
                </a:solidFill>
                <a:latin typeface="Cotta"/>
              </a:rPr>
              <a:t>đòn</a:t>
            </a:r>
            <a:r>
              <a:rPr lang="en-US" sz="3600" dirty="0">
                <a:solidFill>
                  <a:schemeClr val="bg1"/>
                </a:solidFill>
                <a:latin typeface="Cotta"/>
              </a:rPr>
              <a:t> </a:t>
            </a:r>
            <a:r>
              <a:rPr lang="en-US" sz="3600" dirty="0" err="1">
                <a:solidFill>
                  <a:schemeClr val="bg1"/>
                </a:solidFill>
                <a:latin typeface="Cotta"/>
              </a:rPr>
              <a:t>tâm</a:t>
            </a:r>
            <a:r>
              <a:rPr lang="en-US" sz="3600" dirty="0">
                <a:solidFill>
                  <a:schemeClr val="bg1"/>
                </a:solidFill>
                <a:latin typeface="Cotta"/>
              </a:rPr>
              <a:t> </a:t>
            </a:r>
            <a:r>
              <a:rPr lang="en-US" sz="3600" dirty="0" err="1">
                <a:solidFill>
                  <a:schemeClr val="bg1"/>
                </a:solidFill>
                <a:latin typeface="Cotta"/>
              </a:rPr>
              <a:t>lý</a:t>
            </a:r>
            <a:r>
              <a:rPr lang="en-US" sz="3600" dirty="0">
                <a:solidFill>
                  <a:schemeClr val="bg1"/>
                </a:solidFill>
                <a:latin typeface="Cotta"/>
              </a:rPr>
              <a:t> </a:t>
            </a:r>
            <a:r>
              <a:rPr lang="en-US" sz="3600" dirty="0" err="1">
                <a:solidFill>
                  <a:schemeClr val="bg1"/>
                </a:solidFill>
                <a:latin typeface="Cotta"/>
              </a:rPr>
              <a:t>với</a:t>
            </a:r>
            <a:r>
              <a:rPr lang="en-US" sz="3600" dirty="0">
                <a:solidFill>
                  <a:schemeClr val="bg1"/>
                </a:solidFill>
                <a:latin typeface="Cotta"/>
              </a:rPr>
              <a:t> </a:t>
            </a:r>
            <a:r>
              <a:rPr lang="en-US" sz="3600" dirty="0" err="1">
                <a:solidFill>
                  <a:schemeClr val="bg1"/>
                </a:solidFill>
                <a:latin typeface="Cotta"/>
              </a:rPr>
              <a:t>người</a:t>
            </a:r>
            <a:r>
              <a:rPr lang="en-US" sz="3600" dirty="0">
                <a:solidFill>
                  <a:schemeClr val="bg1"/>
                </a:solidFill>
                <a:latin typeface="Cotta"/>
              </a:rPr>
              <a:t> </a:t>
            </a:r>
            <a:r>
              <a:rPr lang="en-US" sz="3600" dirty="0" err="1">
                <a:solidFill>
                  <a:schemeClr val="bg1"/>
                </a:solidFill>
                <a:latin typeface="Cotta"/>
              </a:rPr>
              <a:t>lái</a:t>
            </a:r>
            <a:r>
              <a:rPr lang="en-US" sz="3600" dirty="0">
                <a:solidFill>
                  <a:schemeClr val="bg1"/>
                </a:solidFill>
                <a:latin typeface="Cotta"/>
              </a:rPr>
              <a:t> </a:t>
            </a:r>
            <a:r>
              <a:rPr lang="en-US" sz="3600" dirty="0" err="1">
                <a:solidFill>
                  <a:schemeClr val="bg1"/>
                </a:solidFill>
                <a:latin typeface="Cotta"/>
              </a:rPr>
              <a:t>đò</a:t>
            </a:r>
            <a:endParaRPr lang="en-US" sz="3600" dirty="0">
              <a:solidFill>
                <a:schemeClr val="bg1"/>
              </a:solidFill>
              <a:latin typeface="Cotta"/>
            </a:endParaRPr>
          </a:p>
        </p:txBody>
      </p:sp>
    </p:spTree>
    <p:extLst>
      <p:ext uri="{BB962C8B-B14F-4D97-AF65-F5344CB8AC3E}">
        <p14:creationId xmlns:p14="http://schemas.microsoft.com/office/powerpoint/2010/main" val="21693398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ảnh tượng cuộc vượt thác có một không hai trong Người lái đò Sông Đà của  Nguyễn Tuân - Theki.vn">
            <a:extLst>
              <a:ext uri="{FF2B5EF4-FFF2-40B4-BE49-F238E27FC236}">
                <a16:creationId xmlns:a16="http://schemas.microsoft.com/office/drawing/2014/main" id="{F07AB692-07E1-451B-BB7E-81932F5C52C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
                    </a14:imgEffect>
                  </a14:imgLayer>
                </a14:imgProps>
              </a:ext>
              <a:ext uri="{28A0092B-C50C-407E-A947-70E740481C1C}">
                <a14:useLocalDpi xmlns:a14="http://schemas.microsoft.com/office/drawing/2010/main" val="0"/>
              </a:ext>
            </a:extLst>
          </a:blip>
          <a:srcRect t="5709" b="5294"/>
          <a:stretch/>
        </p:blipFill>
        <p:spPr bwMode="auto">
          <a:xfrm>
            <a:off x="0" y="-32084"/>
            <a:ext cx="12192000" cy="68900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ảnh tượng cuộc vượt thác có một không hai trong Người lái đò Sông Đà của  Nguyễn Tuân - Theki.vn">
            <a:extLst>
              <a:ext uri="{FF2B5EF4-FFF2-40B4-BE49-F238E27FC236}">
                <a16:creationId xmlns:a16="http://schemas.microsoft.com/office/drawing/2014/main" id="{35D1091A-7CD2-4B5C-B7E1-4917DB8FCEEC}"/>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sharpenSoften amount="-100000"/>
                    </a14:imgEffect>
                    <a14:imgEffect>
                      <a14:brightnessContrast bright="-50000"/>
                    </a14:imgEffect>
                  </a14:imgLayer>
                </a14:imgProps>
              </a:ext>
              <a:ext uri="{28A0092B-C50C-407E-A947-70E740481C1C}">
                <a14:useLocalDpi xmlns:a14="http://schemas.microsoft.com/office/drawing/2010/main" val="0"/>
              </a:ext>
            </a:extLst>
          </a:blip>
          <a:srcRect l="-10790" t="5709" r="101579" b="5294"/>
          <a:stretch/>
        </p:blipFill>
        <p:spPr bwMode="auto">
          <a:xfrm>
            <a:off x="-1315452" y="0"/>
            <a:ext cx="1122948" cy="68900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0AF058E-5BC7-499F-8212-229622A877C5}"/>
              </a:ext>
            </a:extLst>
          </p:cNvPr>
          <p:cNvSpPr/>
          <p:nvPr/>
        </p:nvSpPr>
        <p:spPr>
          <a:xfrm>
            <a:off x="-6609348" y="74888"/>
            <a:ext cx="6609348" cy="6740307"/>
          </a:xfrm>
          <a:prstGeom prst="rect">
            <a:avLst/>
          </a:prstGeom>
        </p:spPr>
        <p:txBody>
          <a:bodyPr wrap="square">
            <a:spAutoFit/>
          </a:bodyPr>
          <a:lstStyle/>
          <a:p>
            <a:pPr algn="ctr"/>
            <a:r>
              <a:rPr lang="vi-VN" sz="3600" i="0" dirty="0">
                <a:solidFill>
                  <a:schemeClr val="bg1"/>
                </a:solidFill>
                <a:effectLst/>
                <a:latin typeface="+mj-lt"/>
              </a:rPr>
              <a:t>…Còn xa lắm mới đến cái thác dưới. Nhưng đã thấy tiếng nước réo gần mãi lại réo to mãi lên. Tiếng nước thác nghe như là oán trách gì, rồi lại như là van xin, rồi lại như là khiêu khích, giọng gằn mà chế nhạo. Thế rồi nó rống lên như tiếng một ngàn con trâu mộng đang lồng lộn giữa rừng vầu rừng tre nứa nổ lửa, đang phá tuông rừng lửa, rừng lửa cùng gầm thét với đàn trâu da cháy bùng bùng.</a:t>
            </a:r>
            <a:endParaRPr lang="en-US" sz="3600" dirty="0">
              <a:solidFill>
                <a:schemeClr val="bg1"/>
              </a:solidFill>
              <a:latin typeface="+mj-lt"/>
            </a:endParaRPr>
          </a:p>
        </p:txBody>
      </p:sp>
      <p:pic>
        <p:nvPicPr>
          <p:cNvPr id="5" name="Picture 4" descr="Cảnh tượng cuộc vượt thác có một không hai trong Người lái đò Sông Đà của  Nguyễn Tuân - Theki.vn">
            <a:extLst>
              <a:ext uri="{FF2B5EF4-FFF2-40B4-BE49-F238E27FC236}">
                <a16:creationId xmlns:a16="http://schemas.microsoft.com/office/drawing/2014/main" id="{CD2FC28F-4749-4C87-B779-9D10DF3FD3D8}"/>
              </a:ext>
            </a:extLst>
          </p:cNvPr>
          <p:cNvPicPr>
            <a:picLocks noChangeAspect="1" noChangeArrowheads="1"/>
          </p:cNvPicPr>
          <p:nvPr/>
        </p:nvPicPr>
        <p:blipFill rotWithShape="1">
          <a:blip r:embed="rId5">
            <a:extLst>
              <a:ext uri="{BEBA8EAE-BF5A-486C-A8C5-ECC9F3942E4B}">
                <a14:imgProps xmlns:a14="http://schemas.microsoft.com/office/drawing/2010/main">
                  <a14:imgLayer r:embed="rId3">
                    <a14:imgEffect>
                      <a14:sharpenSoften amount="-100000"/>
                    </a14:imgEffect>
                    <a14:imgEffect>
                      <a14:brightnessContrast bright="-30000"/>
                    </a14:imgEffect>
                  </a14:imgLayer>
                </a14:imgProps>
              </a:ext>
              <a:ext uri="{28A0092B-C50C-407E-A947-70E740481C1C}">
                <a14:useLocalDpi xmlns:a14="http://schemas.microsoft.com/office/drawing/2010/main" val="0"/>
              </a:ext>
            </a:extLst>
          </a:blip>
          <a:srcRect l="58949" t="5709" r="-2" b="18527"/>
          <a:stretch/>
        </p:blipFill>
        <p:spPr bwMode="auto">
          <a:xfrm>
            <a:off x="6312569" y="-32083"/>
            <a:ext cx="5879431" cy="68900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C8330FD-DD96-4B17-892A-0D9E99CFD1AB}"/>
              </a:ext>
            </a:extLst>
          </p:cNvPr>
          <p:cNvSpPr/>
          <p:nvPr/>
        </p:nvSpPr>
        <p:spPr>
          <a:xfrm>
            <a:off x="6312569" y="149777"/>
            <a:ext cx="5879432" cy="6740307"/>
          </a:xfrm>
          <a:prstGeom prst="rect">
            <a:avLst/>
          </a:prstGeom>
        </p:spPr>
        <p:txBody>
          <a:bodyPr wrap="square">
            <a:spAutoFit/>
          </a:bodyPr>
          <a:lstStyle/>
          <a:p>
            <a:r>
              <a:rPr lang="en-US" sz="3600" dirty="0">
                <a:solidFill>
                  <a:schemeClr val="bg1"/>
                </a:solidFill>
                <a:latin typeface="Cotta"/>
              </a:rPr>
              <a:t>- </a:t>
            </a:r>
            <a:r>
              <a:rPr lang="en-US" sz="3600" dirty="0" err="1">
                <a:solidFill>
                  <a:schemeClr val="bg1"/>
                </a:solidFill>
                <a:latin typeface="Cotta"/>
              </a:rPr>
              <a:t>Nghệ</a:t>
            </a:r>
            <a:r>
              <a:rPr lang="en-US" sz="3600" dirty="0">
                <a:solidFill>
                  <a:schemeClr val="bg1"/>
                </a:solidFill>
                <a:latin typeface="Cotta"/>
              </a:rPr>
              <a:t> </a:t>
            </a:r>
            <a:r>
              <a:rPr lang="en-US" sz="3600" dirty="0" err="1">
                <a:solidFill>
                  <a:schemeClr val="bg1"/>
                </a:solidFill>
                <a:latin typeface="Cotta"/>
              </a:rPr>
              <a:t>thuật</a:t>
            </a:r>
            <a:r>
              <a:rPr lang="en-US" sz="3600" dirty="0">
                <a:solidFill>
                  <a:schemeClr val="bg1"/>
                </a:solidFill>
                <a:latin typeface="Cotta"/>
              </a:rPr>
              <a:t>: </a:t>
            </a:r>
            <a:r>
              <a:rPr lang="en-US" sz="3600" dirty="0" err="1">
                <a:solidFill>
                  <a:schemeClr val="bg1"/>
                </a:solidFill>
                <a:latin typeface="Cotta"/>
              </a:rPr>
              <a:t>nhân</a:t>
            </a:r>
            <a:r>
              <a:rPr lang="en-US" sz="3600" dirty="0">
                <a:solidFill>
                  <a:schemeClr val="bg1"/>
                </a:solidFill>
                <a:latin typeface="Cotta"/>
              </a:rPr>
              <a:t> </a:t>
            </a:r>
            <a:r>
              <a:rPr lang="en-US" sz="3600" dirty="0" err="1">
                <a:solidFill>
                  <a:schemeClr val="bg1"/>
                </a:solidFill>
                <a:latin typeface="Cotta"/>
              </a:rPr>
              <a:t>hoá</a:t>
            </a:r>
            <a:r>
              <a:rPr lang="en-US" sz="3600" dirty="0">
                <a:solidFill>
                  <a:schemeClr val="bg1"/>
                </a:solidFill>
                <a:latin typeface="Cotta"/>
              </a:rPr>
              <a:t>, </a:t>
            </a:r>
            <a:r>
              <a:rPr lang="en-US" sz="3600" dirty="0" err="1">
                <a:solidFill>
                  <a:schemeClr val="bg1"/>
                </a:solidFill>
                <a:latin typeface="Cotta"/>
              </a:rPr>
              <a:t>liên</a:t>
            </a:r>
            <a:r>
              <a:rPr lang="en-US" sz="3600" dirty="0">
                <a:solidFill>
                  <a:schemeClr val="bg1"/>
                </a:solidFill>
                <a:latin typeface="Cotta"/>
              </a:rPr>
              <a:t> </a:t>
            </a:r>
            <a:r>
              <a:rPr lang="en-US" sz="3600" dirty="0" err="1">
                <a:solidFill>
                  <a:schemeClr val="bg1"/>
                </a:solidFill>
                <a:latin typeface="Cotta"/>
              </a:rPr>
              <a:t>tưởng</a:t>
            </a:r>
            <a:r>
              <a:rPr lang="en-US" sz="3600" dirty="0">
                <a:solidFill>
                  <a:schemeClr val="bg1"/>
                </a:solidFill>
                <a:latin typeface="Cotta"/>
              </a:rPr>
              <a:t>, so </a:t>
            </a:r>
            <a:r>
              <a:rPr lang="en-US" sz="3600" dirty="0" err="1">
                <a:solidFill>
                  <a:schemeClr val="bg1"/>
                </a:solidFill>
                <a:latin typeface="Cotta"/>
              </a:rPr>
              <a:t>sánh</a:t>
            </a:r>
            <a:r>
              <a:rPr lang="en-US" sz="3600" dirty="0">
                <a:solidFill>
                  <a:schemeClr val="bg1"/>
                </a:solidFill>
                <a:latin typeface="Cotta"/>
              </a:rPr>
              <a:t>, </a:t>
            </a:r>
            <a:r>
              <a:rPr lang="en-US" sz="3600" dirty="0" err="1">
                <a:solidFill>
                  <a:schemeClr val="bg1"/>
                </a:solidFill>
                <a:latin typeface="Cotta"/>
              </a:rPr>
              <a:t>liệt</a:t>
            </a:r>
            <a:r>
              <a:rPr lang="en-US" sz="3600" dirty="0">
                <a:solidFill>
                  <a:schemeClr val="bg1"/>
                </a:solidFill>
                <a:latin typeface="Cotta"/>
              </a:rPr>
              <a:t> </a:t>
            </a:r>
            <a:r>
              <a:rPr lang="en-US" sz="3600" dirty="0" err="1">
                <a:solidFill>
                  <a:schemeClr val="bg1"/>
                </a:solidFill>
                <a:latin typeface="Cotta"/>
              </a:rPr>
              <a:t>kê</a:t>
            </a:r>
            <a:r>
              <a:rPr lang="en-US" sz="3600" dirty="0">
                <a:solidFill>
                  <a:schemeClr val="bg1"/>
                </a:solidFill>
                <a:latin typeface="Cotta"/>
              </a:rPr>
              <a:t> - </a:t>
            </a:r>
            <a:r>
              <a:rPr lang="en-US" sz="3600" dirty="0" err="1">
                <a:solidFill>
                  <a:schemeClr val="bg1"/>
                </a:solidFill>
                <a:latin typeface="Cotta"/>
              </a:rPr>
              <a:t>Miêu</a:t>
            </a:r>
            <a:r>
              <a:rPr lang="en-US" sz="3600" dirty="0">
                <a:solidFill>
                  <a:schemeClr val="bg1"/>
                </a:solidFill>
                <a:latin typeface="Cotta"/>
              </a:rPr>
              <a:t> </a:t>
            </a:r>
            <a:r>
              <a:rPr lang="en-US" sz="3600" dirty="0" err="1">
                <a:solidFill>
                  <a:schemeClr val="bg1"/>
                </a:solidFill>
                <a:latin typeface="Cotta"/>
              </a:rPr>
              <a:t>tả</a:t>
            </a:r>
            <a:r>
              <a:rPr lang="en-US" sz="3600" dirty="0">
                <a:solidFill>
                  <a:schemeClr val="bg1"/>
                </a:solidFill>
                <a:latin typeface="Cotta"/>
              </a:rPr>
              <a:t> </a:t>
            </a:r>
            <a:r>
              <a:rPr lang="en-US" sz="3600" dirty="0" err="1">
                <a:solidFill>
                  <a:schemeClr val="bg1"/>
                </a:solidFill>
                <a:latin typeface="Cotta"/>
              </a:rPr>
              <a:t>giống</a:t>
            </a:r>
            <a:r>
              <a:rPr lang="en-US" sz="3600" dirty="0">
                <a:solidFill>
                  <a:schemeClr val="bg1"/>
                </a:solidFill>
                <a:latin typeface="Cotta"/>
              </a:rPr>
              <a:t> </a:t>
            </a:r>
            <a:r>
              <a:rPr lang="en-US" sz="3600" dirty="0" err="1">
                <a:solidFill>
                  <a:schemeClr val="bg1"/>
                </a:solidFill>
                <a:latin typeface="Cotta"/>
              </a:rPr>
              <a:t>như</a:t>
            </a:r>
            <a:r>
              <a:rPr lang="en-US" sz="3600" dirty="0">
                <a:solidFill>
                  <a:schemeClr val="bg1"/>
                </a:solidFill>
                <a:latin typeface="Cotta"/>
              </a:rPr>
              <a:t> </a:t>
            </a:r>
            <a:r>
              <a:rPr lang="en-US" sz="3600" dirty="0" err="1">
                <a:solidFill>
                  <a:schemeClr val="bg1"/>
                </a:solidFill>
                <a:latin typeface="Cotta"/>
              </a:rPr>
              <a:t>một</a:t>
            </a:r>
            <a:r>
              <a:rPr lang="en-US" sz="3600" dirty="0">
                <a:solidFill>
                  <a:schemeClr val="bg1"/>
                </a:solidFill>
                <a:latin typeface="Cotta"/>
              </a:rPr>
              <a:t> </a:t>
            </a:r>
            <a:r>
              <a:rPr lang="en-US" sz="3600" dirty="0" err="1">
                <a:solidFill>
                  <a:schemeClr val="bg1"/>
                </a:solidFill>
                <a:latin typeface="Cotta"/>
              </a:rPr>
              <a:t>loài</a:t>
            </a:r>
            <a:r>
              <a:rPr lang="en-US" sz="3600" dirty="0">
                <a:solidFill>
                  <a:schemeClr val="bg1"/>
                </a:solidFill>
                <a:latin typeface="Cotta"/>
              </a:rPr>
              <a:t> </a:t>
            </a:r>
            <a:r>
              <a:rPr lang="en-US" sz="3600" dirty="0" err="1">
                <a:solidFill>
                  <a:schemeClr val="bg1"/>
                </a:solidFill>
                <a:latin typeface="Cotta"/>
              </a:rPr>
              <a:t>thuỷ</a:t>
            </a:r>
            <a:r>
              <a:rPr lang="en-US" sz="3600" dirty="0">
                <a:solidFill>
                  <a:schemeClr val="bg1"/>
                </a:solidFill>
                <a:latin typeface="Cotta"/>
              </a:rPr>
              <a:t> </a:t>
            </a:r>
            <a:r>
              <a:rPr lang="en-US" sz="3600" dirty="0" err="1">
                <a:solidFill>
                  <a:schemeClr val="bg1"/>
                </a:solidFill>
                <a:latin typeface="Cotta"/>
              </a:rPr>
              <a:t>quái</a:t>
            </a:r>
            <a:r>
              <a:rPr lang="en-US" sz="3600" dirty="0">
                <a:solidFill>
                  <a:schemeClr val="bg1"/>
                </a:solidFill>
                <a:latin typeface="Cotta"/>
              </a:rPr>
              <a:t> hung </a:t>
            </a:r>
            <a:r>
              <a:rPr lang="en-US" sz="3600" dirty="0" err="1">
                <a:solidFill>
                  <a:schemeClr val="bg1"/>
                </a:solidFill>
                <a:latin typeface="Cotta"/>
              </a:rPr>
              <a:t>bạo</a:t>
            </a:r>
            <a:r>
              <a:rPr lang="en-US" sz="3600" dirty="0">
                <a:solidFill>
                  <a:schemeClr val="bg1"/>
                </a:solidFill>
                <a:latin typeface="Cotta"/>
              </a:rPr>
              <a:t>.- </a:t>
            </a:r>
            <a:r>
              <a:rPr lang="en-US" sz="3600" dirty="0" err="1">
                <a:solidFill>
                  <a:schemeClr val="bg1"/>
                </a:solidFill>
                <a:latin typeface="Cotta"/>
              </a:rPr>
              <a:t>Chú</a:t>
            </a:r>
            <a:r>
              <a:rPr lang="en-US" sz="3600" dirty="0">
                <a:solidFill>
                  <a:schemeClr val="bg1"/>
                </a:solidFill>
                <a:latin typeface="Cotta"/>
              </a:rPr>
              <a:t> ý </a:t>
            </a:r>
            <a:r>
              <a:rPr lang="en-US" sz="3600" dirty="0" err="1">
                <a:solidFill>
                  <a:schemeClr val="bg1"/>
                </a:solidFill>
                <a:latin typeface="Cotta"/>
              </a:rPr>
              <a:t>vào</a:t>
            </a:r>
            <a:r>
              <a:rPr lang="en-US" sz="3600" dirty="0">
                <a:solidFill>
                  <a:schemeClr val="bg1"/>
                </a:solidFill>
                <a:latin typeface="Cotta"/>
              </a:rPr>
              <a:t> </a:t>
            </a:r>
            <a:r>
              <a:rPr lang="en-US" sz="3600" dirty="0" err="1">
                <a:solidFill>
                  <a:schemeClr val="bg1"/>
                </a:solidFill>
                <a:latin typeface="Cotta"/>
              </a:rPr>
              <a:t>âm</a:t>
            </a:r>
            <a:r>
              <a:rPr lang="en-US" sz="3600" dirty="0">
                <a:solidFill>
                  <a:schemeClr val="bg1"/>
                </a:solidFill>
                <a:latin typeface="Cotta"/>
              </a:rPr>
              <a:t> </a:t>
            </a:r>
            <a:r>
              <a:rPr lang="en-US" sz="3600" dirty="0" err="1">
                <a:solidFill>
                  <a:schemeClr val="bg1"/>
                </a:solidFill>
                <a:latin typeface="Cotta"/>
              </a:rPr>
              <a:t>thanh</a:t>
            </a:r>
            <a:r>
              <a:rPr lang="en-US" sz="3600" dirty="0">
                <a:solidFill>
                  <a:schemeClr val="bg1"/>
                </a:solidFill>
                <a:latin typeface="Cotta"/>
              </a:rPr>
              <a:t> </a:t>
            </a:r>
            <a:r>
              <a:rPr lang="en-US" sz="3600" dirty="0" err="1">
                <a:solidFill>
                  <a:schemeClr val="bg1"/>
                </a:solidFill>
                <a:latin typeface="Cotta"/>
              </a:rPr>
              <a:t>và</a:t>
            </a:r>
            <a:r>
              <a:rPr lang="en-US" sz="3600" dirty="0">
                <a:solidFill>
                  <a:schemeClr val="bg1"/>
                </a:solidFill>
                <a:latin typeface="Cotta"/>
              </a:rPr>
              <a:t> </a:t>
            </a:r>
            <a:r>
              <a:rPr lang="en-US" sz="3600" dirty="0" err="1">
                <a:solidFill>
                  <a:schemeClr val="bg1"/>
                </a:solidFill>
                <a:latin typeface="Cotta"/>
              </a:rPr>
              <a:t>miêu</a:t>
            </a:r>
            <a:r>
              <a:rPr lang="en-US" sz="3600" dirty="0">
                <a:solidFill>
                  <a:schemeClr val="bg1"/>
                </a:solidFill>
                <a:latin typeface="Cotta"/>
              </a:rPr>
              <a:t> </a:t>
            </a:r>
            <a:r>
              <a:rPr lang="en-US" sz="3600" dirty="0" err="1">
                <a:solidFill>
                  <a:schemeClr val="bg1"/>
                </a:solidFill>
                <a:latin typeface="Cotta"/>
              </a:rPr>
              <a:t>tả</a:t>
            </a:r>
            <a:r>
              <a:rPr lang="en-US" sz="3600" dirty="0">
                <a:solidFill>
                  <a:schemeClr val="bg1"/>
                </a:solidFill>
                <a:latin typeface="Cotta"/>
              </a:rPr>
              <a:t> </a:t>
            </a:r>
            <a:r>
              <a:rPr lang="en-US" sz="3600" dirty="0" err="1">
                <a:solidFill>
                  <a:schemeClr val="bg1"/>
                </a:solidFill>
                <a:latin typeface="Cotta"/>
              </a:rPr>
              <a:t>lần</a:t>
            </a:r>
            <a:r>
              <a:rPr lang="en-US" sz="3600" dirty="0">
                <a:solidFill>
                  <a:schemeClr val="bg1"/>
                </a:solidFill>
                <a:latin typeface="Cotta"/>
              </a:rPr>
              <a:t> </a:t>
            </a:r>
            <a:r>
              <a:rPr lang="en-US" sz="3600" dirty="0" err="1">
                <a:solidFill>
                  <a:schemeClr val="bg1"/>
                </a:solidFill>
                <a:latin typeface="Cotta"/>
              </a:rPr>
              <a:t>lượt</a:t>
            </a:r>
            <a:r>
              <a:rPr lang="en-US" sz="3600" dirty="0">
                <a:solidFill>
                  <a:schemeClr val="bg1"/>
                </a:solidFill>
                <a:latin typeface="Cotta"/>
              </a:rPr>
              <a:t> </a:t>
            </a:r>
            <a:r>
              <a:rPr lang="en-US" sz="3600" dirty="0" err="1">
                <a:solidFill>
                  <a:schemeClr val="bg1"/>
                </a:solidFill>
                <a:latin typeface="Cotta"/>
              </a:rPr>
              <a:t>theo</a:t>
            </a:r>
            <a:r>
              <a:rPr lang="en-US" sz="3600" dirty="0">
                <a:solidFill>
                  <a:schemeClr val="bg1"/>
                </a:solidFill>
                <a:latin typeface="Cotta"/>
              </a:rPr>
              <a:t> </a:t>
            </a:r>
            <a:r>
              <a:rPr lang="en-US" sz="3600" dirty="0" err="1">
                <a:solidFill>
                  <a:schemeClr val="bg1"/>
                </a:solidFill>
                <a:latin typeface="Cotta"/>
              </a:rPr>
              <a:t>trình</a:t>
            </a:r>
            <a:r>
              <a:rPr lang="en-US" sz="3600" dirty="0">
                <a:solidFill>
                  <a:schemeClr val="bg1"/>
                </a:solidFill>
                <a:latin typeface="Cotta"/>
              </a:rPr>
              <a:t> </a:t>
            </a:r>
            <a:r>
              <a:rPr lang="en-US" sz="3600" dirty="0" err="1">
                <a:solidFill>
                  <a:schemeClr val="bg1"/>
                </a:solidFill>
                <a:latin typeface="Cotta"/>
              </a:rPr>
              <a:t>tự</a:t>
            </a:r>
            <a:r>
              <a:rPr lang="en-US" sz="3600" dirty="0">
                <a:solidFill>
                  <a:schemeClr val="bg1"/>
                </a:solidFill>
                <a:latin typeface="Cotta"/>
              </a:rPr>
              <a:t> </a:t>
            </a:r>
            <a:r>
              <a:rPr lang="en-US" sz="3600" dirty="0" err="1">
                <a:solidFill>
                  <a:schemeClr val="bg1"/>
                </a:solidFill>
                <a:latin typeface="Cotta"/>
              </a:rPr>
              <a:t>từ</a:t>
            </a:r>
            <a:r>
              <a:rPr lang="en-US" sz="3600" dirty="0">
                <a:solidFill>
                  <a:schemeClr val="bg1"/>
                </a:solidFill>
                <a:latin typeface="Cotta"/>
              </a:rPr>
              <a:t> </a:t>
            </a:r>
            <a:r>
              <a:rPr lang="en-US" sz="3600" dirty="0" err="1">
                <a:solidFill>
                  <a:schemeClr val="bg1"/>
                </a:solidFill>
                <a:latin typeface="Cotta"/>
              </a:rPr>
              <a:t>xa</a:t>
            </a:r>
            <a:r>
              <a:rPr lang="en-US" sz="3600" dirty="0">
                <a:solidFill>
                  <a:schemeClr val="bg1"/>
                </a:solidFill>
                <a:latin typeface="Cotta"/>
              </a:rPr>
              <a:t> </a:t>
            </a:r>
            <a:r>
              <a:rPr lang="en-US" sz="3600" dirty="0" err="1">
                <a:solidFill>
                  <a:schemeClr val="bg1"/>
                </a:solidFill>
                <a:latin typeface="Cotta"/>
              </a:rPr>
              <a:t>đến</a:t>
            </a:r>
            <a:r>
              <a:rPr lang="en-US" sz="3600" dirty="0">
                <a:solidFill>
                  <a:schemeClr val="bg1"/>
                </a:solidFill>
                <a:latin typeface="Cotta"/>
              </a:rPr>
              <a:t> </a:t>
            </a:r>
            <a:r>
              <a:rPr lang="en-US" sz="3600" dirty="0" err="1">
                <a:solidFill>
                  <a:schemeClr val="bg1"/>
                </a:solidFill>
                <a:latin typeface="Cotta"/>
              </a:rPr>
              <a:t>gần</a:t>
            </a:r>
            <a:r>
              <a:rPr lang="en-US" sz="3600" dirty="0">
                <a:solidFill>
                  <a:schemeClr val="bg1"/>
                </a:solidFill>
                <a:latin typeface="Cotta"/>
              </a:rPr>
              <a:t>.- </a:t>
            </a:r>
            <a:r>
              <a:rPr lang="en-US" sz="3600" dirty="0" err="1">
                <a:solidFill>
                  <a:schemeClr val="bg1"/>
                </a:solidFill>
                <a:latin typeface="Cotta"/>
              </a:rPr>
              <a:t>Vang</a:t>
            </a:r>
            <a:r>
              <a:rPr lang="en-US" sz="3600" dirty="0">
                <a:solidFill>
                  <a:schemeClr val="bg1"/>
                </a:solidFill>
                <a:latin typeface="Cotta"/>
              </a:rPr>
              <a:t> </a:t>
            </a:r>
            <a:r>
              <a:rPr lang="en-US" sz="3600" dirty="0" err="1">
                <a:solidFill>
                  <a:schemeClr val="bg1"/>
                </a:solidFill>
                <a:latin typeface="Cotta"/>
              </a:rPr>
              <a:t>dậy</a:t>
            </a:r>
            <a:r>
              <a:rPr lang="en-US" sz="3600" dirty="0">
                <a:solidFill>
                  <a:schemeClr val="bg1"/>
                </a:solidFill>
                <a:latin typeface="Cotta"/>
              </a:rPr>
              <a:t> </a:t>
            </a:r>
            <a:r>
              <a:rPr lang="en-US" sz="3600" dirty="0" err="1">
                <a:solidFill>
                  <a:schemeClr val="bg1"/>
                </a:solidFill>
                <a:latin typeface="Cotta"/>
              </a:rPr>
              <a:t>cả</a:t>
            </a:r>
            <a:r>
              <a:rPr lang="en-US" sz="3600" dirty="0">
                <a:solidFill>
                  <a:schemeClr val="bg1"/>
                </a:solidFill>
                <a:latin typeface="Cotta"/>
              </a:rPr>
              <a:t> </a:t>
            </a:r>
            <a:r>
              <a:rPr lang="en-US" sz="3600" dirty="0" err="1">
                <a:solidFill>
                  <a:schemeClr val="bg1"/>
                </a:solidFill>
                <a:latin typeface="Cotta"/>
              </a:rPr>
              <a:t>một</a:t>
            </a:r>
            <a:r>
              <a:rPr lang="en-US" sz="3600" dirty="0">
                <a:solidFill>
                  <a:schemeClr val="bg1"/>
                </a:solidFill>
                <a:latin typeface="Cotta"/>
              </a:rPr>
              <a:t> </a:t>
            </a:r>
            <a:r>
              <a:rPr lang="en-US" sz="3600" dirty="0" err="1">
                <a:solidFill>
                  <a:schemeClr val="bg1"/>
                </a:solidFill>
                <a:latin typeface="Cotta"/>
              </a:rPr>
              <a:t>vùng</a:t>
            </a:r>
            <a:r>
              <a:rPr lang="en-US" sz="3600" dirty="0">
                <a:solidFill>
                  <a:schemeClr val="bg1"/>
                </a:solidFill>
                <a:latin typeface="Cotta"/>
              </a:rPr>
              <a:t> </a:t>
            </a:r>
            <a:r>
              <a:rPr lang="en-US" sz="3600" dirty="0" err="1">
                <a:solidFill>
                  <a:schemeClr val="bg1"/>
                </a:solidFill>
                <a:latin typeface="Cotta"/>
              </a:rPr>
              <a:t>trời</a:t>
            </a:r>
            <a:r>
              <a:rPr lang="en-US" sz="3600" dirty="0">
                <a:solidFill>
                  <a:schemeClr val="bg1"/>
                </a:solidFill>
                <a:latin typeface="Cotta"/>
              </a:rPr>
              <a:t> </a:t>
            </a:r>
            <a:r>
              <a:rPr lang="en-US" sz="3600" dirty="0" err="1">
                <a:solidFill>
                  <a:schemeClr val="bg1"/>
                </a:solidFill>
                <a:latin typeface="Cotta"/>
              </a:rPr>
              <a:t>đất.Động</a:t>
            </a:r>
            <a:r>
              <a:rPr lang="en-US" sz="3600" dirty="0">
                <a:solidFill>
                  <a:schemeClr val="bg1"/>
                </a:solidFill>
                <a:latin typeface="Cotta"/>
              </a:rPr>
              <a:t> </a:t>
            </a:r>
            <a:r>
              <a:rPr lang="en-US" sz="3600" dirty="0" err="1">
                <a:solidFill>
                  <a:schemeClr val="bg1"/>
                </a:solidFill>
                <a:latin typeface="Cotta"/>
              </a:rPr>
              <a:t>từ</a:t>
            </a:r>
            <a:r>
              <a:rPr lang="en-US" sz="3600" dirty="0">
                <a:solidFill>
                  <a:schemeClr val="bg1"/>
                </a:solidFill>
                <a:latin typeface="Cotta"/>
              </a:rPr>
              <a:t> “ </a:t>
            </a:r>
            <a:r>
              <a:rPr lang="en-US" sz="3600" dirty="0" err="1">
                <a:solidFill>
                  <a:schemeClr val="bg1"/>
                </a:solidFill>
                <a:latin typeface="Cotta"/>
              </a:rPr>
              <a:t>réo</a:t>
            </a:r>
            <a:r>
              <a:rPr lang="en-US" sz="3600" dirty="0">
                <a:solidFill>
                  <a:schemeClr val="bg1"/>
                </a:solidFill>
                <a:latin typeface="Cotta"/>
              </a:rPr>
              <a:t>” </a:t>
            </a:r>
            <a:r>
              <a:rPr lang="en-US" sz="3600" dirty="0" err="1">
                <a:solidFill>
                  <a:schemeClr val="bg1"/>
                </a:solidFill>
                <a:latin typeface="Cotta"/>
              </a:rPr>
              <a:t>cùng</a:t>
            </a:r>
            <a:r>
              <a:rPr lang="en-US" sz="3600" dirty="0">
                <a:solidFill>
                  <a:schemeClr val="bg1"/>
                </a:solidFill>
                <a:latin typeface="Cotta"/>
              </a:rPr>
              <a:t> </a:t>
            </a:r>
            <a:r>
              <a:rPr lang="en-US" sz="3600" dirty="0" err="1">
                <a:solidFill>
                  <a:schemeClr val="bg1"/>
                </a:solidFill>
                <a:latin typeface="Cotta"/>
              </a:rPr>
              <a:t>cách</a:t>
            </a:r>
            <a:r>
              <a:rPr lang="en-US" sz="3600" dirty="0">
                <a:solidFill>
                  <a:schemeClr val="bg1"/>
                </a:solidFill>
                <a:latin typeface="Cotta"/>
              </a:rPr>
              <a:t> </a:t>
            </a:r>
            <a:r>
              <a:rPr lang="en-US" sz="3600" dirty="0" err="1">
                <a:solidFill>
                  <a:schemeClr val="bg1"/>
                </a:solidFill>
                <a:latin typeface="Cotta"/>
              </a:rPr>
              <a:t>nói</a:t>
            </a:r>
            <a:r>
              <a:rPr lang="en-US" sz="3600" dirty="0">
                <a:solidFill>
                  <a:schemeClr val="bg1"/>
                </a:solidFill>
                <a:latin typeface="Cotta"/>
              </a:rPr>
              <a:t> </a:t>
            </a:r>
            <a:r>
              <a:rPr lang="en-US" sz="3600" dirty="0" err="1">
                <a:solidFill>
                  <a:schemeClr val="bg1"/>
                </a:solidFill>
                <a:latin typeface="Cotta"/>
              </a:rPr>
              <a:t>tăng</a:t>
            </a:r>
            <a:r>
              <a:rPr lang="en-US" sz="3600" dirty="0">
                <a:solidFill>
                  <a:schemeClr val="bg1"/>
                </a:solidFill>
                <a:latin typeface="Cotta"/>
              </a:rPr>
              <a:t> </a:t>
            </a:r>
            <a:r>
              <a:rPr lang="en-US" sz="3600" dirty="0" err="1">
                <a:solidFill>
                  <a:schemeClr val="bg1"/>
                </a:solidFill>
                <a:latin typeface="Cotta"/>
              </a:rPr>
              <a:t>cấp</a:t>
            </a:r>
            <a:r>
              <a:rPr lang="en-US" sz="3600" dirty="0">
                <a:solidFill>
                  <a:schemeClr val="bg1"/>
                </a:solidFill>
                <a:latin typeface="Cotta"/>
              </a:rPr>
              <a:t>- </a:t>
            </a:r>
            <a:r>
              <a:rPr lang="en-US" sz="3600" dirty="0" err="1">
                <a:solidFill>
                  <a:schemeClr val="bg1"/>
                </a:solidFill>
                <a:latin typeface="Cotta"/>
              </a:rPr>
              <a:t>Bằng</a:t>
            </a:r>
            <a:r>
              <a:rPr lang="en-US" sz="3600" dirty="0">
                <a:solidFill>
                  <a:schemeClr val="bg1"/>
                </a:solidFill>
                <a:latin typeface="Cotta"/>
              </a:rPr>
              <a:t> </a:t>
            </a:r>
            <a:r>
              <a:rPr lang="en-US" sz="3600" dirty="0" err="1">
                <a:solidFill>
                  <a:schemeClr val="bg1"/>
                </a:solidFill>
                <a:latin typeface="Cotta"/>
              </a:rPr>
              <a:t>phép</a:t>
            </a:r>
            <a:r>
              <a:rPr lang="en-US" sz="3600" dirty="0">
                <a:solidFill>
                  <a:schemeClr val="bg1"/>
                </a:solidFill>
                <a:latin typeface="Cotta"/>
              </a:rPr>
              <a:t> </a:t>
            </a:r>
            <a:r>
              <a:rPr lang="en-US" sz="3600" dirty="0" err="1">
                <a:solidFill>
                  <a:schemeClr val="bg1"/>
                </a:solidFill>
                <a:latin typeface="Cotta"/>
              </a:rPr>
              <a:t>nhân</a:t>
            </a:r>
            <a:r>
              <a:rPr lang="en-US" sz="3600" dirty="0">
                <a:solidFill>
                  <a:schemeClr val="bg1"/>
                </a:solidFill>
                <a:latin typeface="Cotta"/>
              </a:rPr>
              <a:t> </a:t>
            </a:r>
            <a:r>
              <a:rPr lang="en-US" sz="3600" dirty="0" err="1">
                <a:solidFill>
                  <a:schemeClr val="bg1"/>
                </a:solidFill>
                <a:latin typeface="Cotta"/>
              </a:rPr>
              <a:t>hoá</a:t>
            </a:r>
            <a:r>
              <a:rPr lang="en-US" sz="3600" dirty="0">
                <a:solidFill>
                  <a:schemeClr val="bg1"/>
                </a:solidFill>
                <a:latin typeface="Cotta"/>
              </a:rPr>
              <a:t> </a:t>
            </a:r>
            <a:r>
              <a:rPr lang="en-US" sz="3600" dirty="0" err="1">
                <a:solidFill>
                  <a:schemeClr val="bg1"/>
                </a:solidFill>
                <a:latin typeface="Cotta"/>
              </a:rPr>
              <a:t>tác</a:t>
            </a:r>
            <a:r>
              <a:rPr lang="en-US" sz="3600" dirty="0">
                <a:solidFill>
                  <a:schemeClr val="bg1"/>
                </a:solidFill>
                <a:latin typeface="Cotta"/>
              </a:rPr>
              <a:t> </a:t>
            </a:r>
            <a:r>
              <a:rPr lang="en-US" sz="3600" dirty="0" err="1">
                <a:solidFill>
                  <a:schemeClr val="bg1"/>
                </a:solidFill>
                <a:latin typeface="Cotta"/>
              </a:rPr>
              <a:t>giả</a:t>
            </a:r>
            <a:r>
              <a:rPr lang="en-US" sz="3600" dirty="0">
                <a:solidFill>
                  <a:schemeClr val="bg1"/>
                </a:solidFill>
                <a:latin typeface="Cotta"/>
              </a:rPr>
              <a:t> </a:t>
            </a:r>
            <a:r>
              <a:rPr lang="en-US" sz="3600" dirty="0" err="1">
                <a:solidFill>
                  <a:schemeClr val="bg1"/>
                </a:solidFill>
                <a:latin typeface="Cotta"/>
              </a:rPr>
              <a:t>đã</a:t>
            </a:r>
            <a:r>
              <a:rPr lang="en-US" sz="3600" dirty="0">
                <a:solidFill>
                  <a:schemeClr val="bg1"/>
                </a:solidFill>
                <a:latin typeface="Cotta"/>
              </a:rPr>
              <a:t> </a:t>
            </a:r>
            <a:r>
              <a:rPr lang="en-US" sz="3600" dirty="0" err="1">
                <a:solidFill>
                  <a:schemeClr val="bg1"/>
                </a:solidFill>
                <a:latin typeface="Cotta"/>
              </a:rPr>
              <a:t>hình</a:t>
            </a:r>
            <a:r>
              <a:rPr lang="en-US" sz="3600" dirty="0">
                <a:solidFill>
                  <a:schemeClr val="bg1"/>
                </a:solidFill>
                <a:latin typeface="Cotta"/>
              </a:rPr>
              <a:t> dung con </a:t>
            </a:r>
            <a:r>
              <a:rPr lang="en-US" sz="3600" dirty="0" err="1">
                <a:solidFill>
                  <a:schemeClr val="bg1"/>
                </a:solidFill>
                <a:latin typeface="Cotta"/>
              </a:rPr>
              <a:t>sông</a:t>
            </a:r>
            <a:r>
              <a:rPr lang="en-US" sz="3600" dirty="0">
                <a:solidFill>
                  <a:schemeClr val="bg1"/>
                </a:solidFill>
                <a:latin typeface="Cotta"/>
              </a:rPr>
              <a:t> </a:t>
            </a:r>
            <a:r>
              <a:rPr lang="en-US" sz="3600" dirty="0" err="1">
                <a:solidFill>
                  <a:schemeClr val="bg1"/>
                </a:solidFill>
                <a:latin typeface="Cotta"/>
              </a:rPr>
              <a:t>đà</a:t>
            </a:r>
            <a:r>
              <a:rPr lang="en-US" sz="3600" dirty="0">
                <a:solidFill>
                  <a:schemeClr val="bg1"/>
                </a:solidFill>
                <a:latin typeface="Cotta"/>
              </a:rPr>
              <a:t> </a:t>
            </a:r>
            <a:r>
              <a:rPr lang="en-US" sz="3600" dirty="0" err="1">
                <a:solidFill>
                  <a:schemeClr val="bg1"/>
                </a:solidFill>
                <a:latin typeface="Cotta"/>
              </a:rPr>
              <a:t>như</a:t>
            </a:r>
            <a:r>
              <a:rPr lang="en-US" sz="3600" dirty="0">
                <a:solidFill>
                  <a:schemeClr val="bg1"/>
                </a:solidFill>
                <a:latin typeface="Cotta"/>
              </a:rPr>
              <a:t> </a:t>
            </a:r>
            <a:r>
              <a:rPr lang="en-US" sz="3600" dirty="0" err="1">
                <a:solidFill>
                  <a:schemeClr val="bg1"/>
                </a:solidFill>
                <a:latin typeface="Cotta"/>
              </a:rPr>
              <a:t>đang</a:t>
            </a:r>
            <a:r>
              <a:rPr lang="en-US" sz="3600" dirty="0">
                <a:solidFill>
                  <a:schemeClr val="bg1"/>
                </a:solidFill>
                <a:latin typeface="Cotta"/>
              </a:rPr>
              <a:t> </a:t>
            </a:r>
            <a:r>
              <a:rPr lang="en-US" sz="3600" dirty="0" err="1">
                <a:solidFill>
                  <a:schemeClr val="bg1"/>
                </a:solidFill>
                <a:latin typeface="Cotta"/>
              </a:rPr>
              <a:t>dùng</a:t>
            </a:r>
            <a:r>
              <a:rPr lang="en-US" sz="3600" dirty="0">
                <a:solidFill>
                  <a:schemeClr val="bg1"/>
                </a:solidFill>
                <a:latin typeface="Cotta"/>
              </a:rPr>
              <a:t> </a:t>
            </a:r>
            <a:r>
              <a:rPr lang="en-US" sz="3600" dirty="0" err="1">
                <a:solidFill>
                  <a:schemeClr val="bg1"/>
                </a:solidFill>
                <a:latin typeface="Cotta"/>
              </a:rPr>
              <a:t>thác</a:t>
            </a:r>
            <a:r>
              <a:rPr lang="en-US" sz="3600" dirty="0">
                <a:solidFill>
                  <a:schemeClr val="bg1"/>
                </a:solidFill>
                <a:latin typeface="Cotta"/>
              </a:rPr>
              <a:t> </a:t>
            </a:r>
            <a:r>
              <a:rPr lang="en-US" sz="3600" dirty="0" err="1">
                <a:solidFill>
                  <a:schemeClr val="bg1"/>
                </a:solidFill>
                <a:latin typeface="Cotta"/>
              </a:rPr>
              <a:t>để</a:t>
            </a:r>
            <a:r>
              <a:rPr lang="en-US" sz="3600" dirty="0">
                <a:solidFill>
                  <a:schemeClr val="bg1"/>
                </a:solidFill>
                <a:latin typeface="Cotta"/>
              </a:rPr>
              <a:t> </a:t>
            </a:r>
            <a:r>
              <a:rPr lang="en-US" sz="3600" dirty="0" err="1">
                <a:solidFill>
                  <a:schemeClr val="bg1"/>
                </a:solidFill>
                <a:latin typeface="Cotta"/>
              </a:rPr>
              <a:t>đánh</a:t>
            </a:r>
            <a:r>
              <a:rPr lang="en-US" sz="3600" dirty="0">
                <a:solidFill>
                  <a:schemeClr val="bg1"/>
                </a:solidFill>
                <a:latin typeface="Cotta"/>
              </a:rPr>
              <a:t> </a:t>
            </a:r>
            <a:r>
              <a:rPr lang="en-US" sz="3600" dirty="0" err="1">
                <a:solidFill>
                  <a:schemeClr val="bg1"/>
                </a:solidFill>
                <a:latin typeface="Cotta"/>
              </a:rPr>
              <a:t>đòn</a:t>
            </a:r>
            <a:r>
              <a:rPr lang="en-US" sz="3600" dirty="0">
                <a:solidFill>
                  <a:schemeClr val="bg1"/>
                </a:solidFill>
                <a:latin typeface="Cotta"/>
              </a:rPr>
              <a:t> </a:t>
            </a:r>
            <a:r>
              <a:rPr lang="en-US" sz="3600" dirty="0" err="1">
                <a:solidFill>
                  <a:schemeClr val="bg1"/>
                </a:solidFill>
                <a:latin typeface="Cotta"/>
              </a:rPr>
              <a:t>tâm</a:t>
            </a:r>
            <a:r>
              <a:rPr lang="en-US" sz="3600" dirty="0">
                <a:solidFill>
                  <a:schemeClr val="bg1"/>
                </a:solidFill>
                <a:latin typeface="Cotta"/>
              </a:rPr>
              <a:t> </a:t>
            </a:r>
            <a:r>
              <a:rPr lang="en-US" sz="3600" dirty="0" err="1">
                <a:solidFill>
                  <a:schemeClr val="bg1"/>
                </a:solidFill>
                <a:latin typeface="Cotta"/>
              </a:rPr>
              <a:t>lý</a:t>
            </a:r>
            <a:r>
              <a:rPr lang="en-US" sz="3600" dirty="0">
                <a:solidFill>
                  <a:schemeClr val="bg1"/>
                </a:solidFill>
                <a:latin typeface="Cotta"/>
              </a:rPr>
              <a:t> </a:t>
            </a:r>
            <a:r>
              <a:rPr lang="en-US" sz="3600" dirty="0" err="1">
                <a:solidFill>
                  <a:schemeClr val="bg1"/>
                </a:solidFill>
                <a:latin typeface="Cotta"/>
              </a:rPr>
              <a:t>với</a:t>
            </a:r>
            <a:r>
              <a:rPr lang="en-US" sz="3600" dirty="0">
                <a:solidFill>
                  <a:schemeClr val="bg1"/>
                </a:solidFill>
                <a:latin typeface="Cotta"/>
              </a:rPr>
              <a:t> </a:t>
            </a:r>
            <a:r>
              <a:rPr lang="en-US" sz="3600" dirty="0" err="1">
                <a:solidFill>
                  <a:schemeClr val="bg1"/>
                </a:solidFill>
                <a:latin typeface="Cotta"/>
              </a:rPr>
              <a:t>người</a:t>
            </a:r>
            <a:r>
              <a:rPr lang="en-US" sz="3600" dirty="0">
                <a:solidFill>
                  <a:schemeClr val="bg1"/>
                </a:solidFill>
                <a:latin typeface="Cotta"/>
              </a:rPr>
              <a:t> </a:t>
            </a:r>
            <a:r>
              <a:rPr lang="en-US" sz="3600" dirty="0" err="1">
                <a:solidFill>
                  <a:schemeClr val="bg1"/>
                </a:solidFill>
                <a:latin typeface="Cotta"/>
              </a:rPr>
              <a:t>lái</a:t>
            </a:r>
            <a:r>
              <a:rPr lang="en-US" sz="3600" dirty="0">
                <a:solidFill>
                  <a:schemeClr val="bg1"/>
                </a:solidFill>
                <a:latin typeface="Cotta"/>
              </a:rPr>
              <a:t> </a:t>
            </a:r>
            <a:r>
              <a:rPr lang="en-US" sz="3600" dirty="0" err="1">
                <a:solidFill>
                  <a:schemeClr val="bg1"/>
                </a:solidFill>
                <a:latin typeface="Cotta"/>
              </a:rPr>
              <a:t>đò</a:t>
            </a:r>
            <a:endParaRPr lang="en-US" sz="3600" dirty="0">
              <a:solidFill>
                <a:schemeClr val="bg1"/>
              </a:solidFill>
              <a:latin typeface="Cotta"/>
            </a:endParaRPr>
          </a:p>
        </p:txBody>
      </p:sp>
      <p:pic>
        <p:nvPicPr>
          <p:cNvPr id="7" name="Picture 2" descr="Phân tích con sông đà hung bạo trong Người Lái Đò Sông Đà chi tiết nhất">
            <a:extLst>
              <a:ext uri="{FF2B5EF4-FFF2-40B4-BE49-F238E27FC236}">
                <a16:creationId xmlns:a16="http://schemas.microsoft.com/office/drawing/2014/main" id="{F3F33D7A-E031-4BDC-8F5A-51D98AC841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805" b="11596"/>
          <a:stretch/>
        </p:blipFill>
        <p:spPr bwMode="auto">
          <a:xfrm>
            <a:off x="0" y="6890083"/>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hân tích con sông đà hung bạo trong Người Lái Đò Sông Đà chi tiết nhất">
            <a:extLst>
              <a:ext uri="{FF2B5EF4-FFF2-40B4-BE49-F238E27FC236}">
                <a16:creationId xmlns:a16="http://schemas.microsoft.com/office/drawing/2014/main" id="{DCA72C1A-2233-4B58-9E2B-18656B0A87A2}"/>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100000"/>
                    </a14:imgEffect>
                    <a14:imgEffect>
                      <a14:brightnessContrast bright="-41000"/>
                    </a14:imgEffect>
                  </a14:imgLayer>
                </a14:imgProps>
              </a:ext>
              <a:ext uri="{28A0092B-C50C-407E-A947-70E740481C1C}">
                <a14:useLocalDpi xmlns:a14="http://schemas.microsoft.com/office/drawing/2010/main" val="0"/>
              </a:ext>
            </a:extLst>
          </a:blip>
          <a:srcRect t="14805" r="50000" b="11596"/>
          <a:stretch/>
        </p:blipFill>
        <p:spPr bwMode="auto">
          <a:xfrm>
            <a:off x="-6096000" y="-16042"/>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2132A18-E6F4-4E56-98D7-AFD1030F6EDB}"/>
              </a:ext>
            </a:extLst>
          </p:cNvPr>
          <p:cNvSpPr/>
          <p:nvPr/>
        </p:nvSpPr>
        <p:spPr>
          <a:xfrm>
            <a:off x="-5987716" y="-16043"/>
            <a:ext cx="6096000" cy="6986528"/>
          </a:xfrm>
          <a:prstGeom prst="rect">
            <a:avLst/>
          </a:prstGeom>
        </p:spPr>
        <p:txBody>
          <a:bodyPr>
            <a:spAutoFit/>
          </a:bodyPr>
          <a:lstStyle/>
          <a:p>
            <a:r>
              <a:rPr lang="vi-VN" sz="3200" b="0" i="0" dirty="0">
                <a:solidFill>
                  <a:schemeClr val="bg1"/>
                </a:solidFill>
                <a:effectLst/>
                <a:latin typeface="SegoeuiPc"/>
              </a:rPr>
              <a:t>- Tiếng thác nghe như là “oán trách van xin” khi thì “khiêu khích, giọng gằn mà chế nhạo” - Từ láy “lồng lộn”, động từ “rống”, “nổ lửa”; “phá tuông” cùng với điệp ngữ “rừng lửa” và cuối cùng là âm thanh “bùng bùng” - Cách so sánh, liên tưởng của Nguyễn Tuân thật độc đáo và hiếm thấy trong văn học - Lấy lửa để tả nước, lấy rừng để tả sông, lấy trâu mộng để tả thác nước như réo, oán trách, van xin,…</a:t>
            </a:r>
            <a:endParaRPr lang="en-US" sz="3200" dirty="0">
              <a:solidFill>
                <a:schemeClr val="bg1"/>
              </a:solidFill>
              <a:latin typeface="Cotta"/>
            </a:endParaRPr>
          </a:p>
        </p:txBody>
      </p:sp>
    </p:spTree>
    <p:extLst>
      <p:ext uri="{BB962C8B-B14F-4D97-AF65-F5344CB8AC3E}">
        <p14:creationId xmlns:p14="http://schemas.microsoft.com/office/powerpoint/2010/main" val="37805473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1034</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Cotta</vt:lpstr>
      <vt:lpstr>Expo M</vt:lpstr>
      <vt:lpstr>FZShuTi</vt:lpstr>
      <vt:lpstr>SegoeuiPc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Đức Huy</dc:creator>
  <cp:lastModifiedBy>Phạm Đức Huy</cp:lastModifiedBy>
  <cp:revision>19</cp:revision>
  <dcterms:created xsi:type="dcterms:W3CDTF">2022-12-12T21:59:34Z</dcterms:created>
  <dcterms:modified xsi:type="dcterms:W3CDTF">2022-12-13T23:06:20Z</dcterms:modified>
</cp:coreProperties>
</file>